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7"/>
  </p:notesMasterIdLst>
  <p:sldIdLst>
    <p:sldId id="256" r:id="rId2"/>
    <p:sldId id="257" r:id="rId3"/>
    <p:sldId id="259" r:id="rId4"/>
    <p:sldId id="258" r:id="rId5"/>
    <p:sldId id="315" r:id="rId6"/>
    <p:sldId id="261" r:id="rId7"/>
    <p:sldId id="262" r:id="rId8"/>
    <p:sldId id="263" r:id="rId9"/>
    <p:sldId id="297" r:id="rId10"/>
    <p:sldId id="264" r:id="rId11"/>
    <p:sldId id="341" r:id="rId12"/>
    <p:sldId id="275" r:id="rId13"/>
    <p:sldId id="274" r:id="rId14"/>
    <p:sldId id="267" r:id="rId15"/>
    <p:sldId id="268" r:id="rId16"/>
    <p:sldId id="271" r:id="rId17"/>
    <p:sldId id="272" r:id="rId18"/>
    <p:sldId id="269" r:id="rId19"/>
    <p:sldId id="270" r:id="rId20"/>
    <p:sldId id="277" r:id="rId21"/>
    <p:sldId id="279" r:id="rId22"/>
    <p:sldId id="280" r:id="rId23"/>
    <p:sldId id="281" r:id="rId24"/>
    <p:sldId id="282" r:id="rId25"/>
    <p:sldId id="283" r:id="rId26"/>
    <p:sldId id="284" r:id="rId27"/>
    <p:sldId id="285" r:id="rId28"/>
    <p:sldId id="286" r:id="rId29"/>
    <p:sldId id="287" r:id="rId30"/>
    <p:sldId id="342" r:id="rId31"/>
    <p:sldId id="289" r:id="rId32"/>
    <p:sldId id="288" r:id="rId33"/>
    <p:sldId id="290" r:id="rId34"/>
    <p:sldId id="291" r:id="rId35"/>
    <p:sldId id="343" r:id="rId36"/>
    <p:sldId id="292" r:id="rId37"/>
    <p:sldId id="293" r:id="rId38"/>
    <p:sldId id="344" r:id="rId39"/>
    <p:sldId id="295" r:id="rId40"/>
    <p:sldId id="296" r:id="rId41"/>
    <p:sldId id="298" r:id="rId42"/>
    <p:sldId id="299" r:id="rId43"/>
    <p:sldId id="301" r:id="rId44"/>
    <p:sldId id="302" r:id="rId45"/>
    <p:sldId id="303" r:id="rId46"/>
    <p:sldId id="304" r:id="rId47"/>
    <p:sldId id="305" r:id="rId48"/>
    <p:sldId id="306" r:id="rId49"/>
    <p:sldId id="307" r:id="rId50"/>
    <p:sldId id="308" r:id="rId51"/>
    <p:sldId id="309" r:id="rId52"/>
    <p:sldId id="310" r:id="rId53"/>
    <p:sldId id="311" r:id="rId54"/>
    <p:sldId id="314" r:id="rId55"/>
    <p:sldId id="312" r:id="rId56"/>
    <p:sldId id="316" r:id="rId57"/>
    <p:sldId id="317" r:id="rId58"/>
    <p:sldId id="319" r:id="rId59"/>
    <p:sldId id="320" r:id="rId60"/>
    <p:sldId id="322" r:id="rId61"/>
    <p:sldId id="324" r:id="rId62"/>
    <p:sldId id="318" r:id="rId63"/>
    <p:sldId id="325" r:id="rId64"/>
    <p:sldId id="328" r:id="rId65"/>
    <p:sldId id="331" r:id="rId66"/>
    <p:sldId id="332" r:id="rId67"/>
    <p:sldId id="333" r:id="rId68"/>
    <p:sldId id="334" r:id="rId69"/>
    <p:sldId id="335" r:id="rId70"/>
    <p:sldId id="336" r:id="rId71"/>
    <p:sldId id="337" r:id="rId72"/>
    <p:sldId id="338" r:id="rId73"/>
    <p:sldId id="339" r:id="rId74"/>
    <p:sldId id="340" r:id="rId75"/>
    <p:sldId id="345" r:id="rId7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691" autoAdjust="0"/>
  </p:normalViewPr>
  <p:slideViewPr>
    <p:cSldViewPr>
      <p:cViewPr varScale="1">
        <p:scale>
          <a:sx n="91" d="100"/>
          <a:sy n="91" d="100"/>
        </p:scale>
        <p:origin x="-2152"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viewProps" Target="viewProps.xml"/><Relationship Id="rId81" Type="http://schemas.openxmlformats.org/officeDocument/2006/relationships/theme" Target="theme/theme1.xml"/><Relationship Id="rId82" Type="http://schemas.openxmlformats.org/officeDocument/2006/relationships/tableStyles" Target="tableStyles.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notesMaster" Target="notesMasters/notesMaster1.xml"/><Relationship Id="rId78" Type="http://schemas.openxmlformats.org/officeDocument/2006/relationships/printerSettings" Target="printerSettings/printerSettings1.bin"/><Relationship Id="rId79" Type="http://schemas.openxmlformats.org/officeDocument/2006/relationships/presProps" Target="presProp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9B0935-13C7-4662-8CB2-6CCF335EFA60}" type="datetimeFigureOut">
              <a:rPr lang="zh-TW" altLang="en-US" smtClean="0"/>
              <a:pPr/>
              <a:t>2016/4/26</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720177-7FE5-4118-AC70-04D66D92EC85}" type="slidenum">
              <a:rPr lang="zh-TW" altLang="en-US" smtClean="0"/>
              <a:pPr/>
              <a:t>‹#›</a:t>
            </a:fld>
            <a:endParaRPr lang="zh-TW" altLang="en-US"/>
          </a:p>
        </p:txBody>
      </p:sp>
    </p:spTree>
    <p:extLst>
      <p:ext uri="{BB962C8B-B14F-4D97-AF65-F5344CB8AC3E}">
        <p14:creationId xmlns:p14="http://schemas.microsoft.com/office/powerpoint/2010/main" val="174620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CA720177-7FE5-4118-AC70-04D66D92EC85}" type="slidenum">
              <a:rPr lang="zh-TW" altLang="en-US" smtClean="0"/>
              <a:pPr/>
              <a:t>5</a:t>
            </a:fld>
            <a:endParaRPr lang="zh-TW" altLang="en-US"/>
          </a:p>
        </p:txBody>
      </p:sp>
    </p:spTree>
    <p:extLst>
      <p:ext uri="{BB962C8B-B14F-4D97-AF65-F5344CB8AC3E}">
        <p14:creationId xmlns:p14="http://schemas.microsoft.com/office/powerpoint/2010/main" val="2252212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kumimoji="1" lang="zh-TW" altLang="en-US" dirty="0" smtClean="0"/>
              <a:t>刪除最右邊的用途欄</a:t>
            </a:r>
            <a:endParaRPr kumimoji="1" lang="zh-TW" altLang="en-US" dirty="0"/>
          </a:p>
        </p:txBody>
      </p:sp>
      <p:sp>
        <p:nvSpPr>
          <p:cNvPr id="4" name="投影片編號版面配置區 3"/>
          <p:cNvSpPr>
            <a:spLocks noGrp="1"/>
          </p:cNvSpPr>
          <p:nvPr>
            <p:ph type="sldNum" sz="quarter" idx="10"/>
          </p:nvPr>
        </p:nvSpPr>
        <p:spPr/>
        <p:txBody>
          <a:bodyPr/>
          <a:lstStyle/>
          <a:p>
            <a:fld id="{CA720177-7FE5-4118-AC70-04D66D92EC85}" type="slidenum">
              <a:rPr lang="zh-TW" altLang="en-US" smtClean="0"/>
              <a:pPr/>
              <a:t>6</a:t>
            </a:fld>
            <a:endParaRPr lang="zh-TW" altLang="en-US"/>
          </a:p>
        </p:txBody>
      </p:sp>
    </p:spTree>
    <p:extLst>
      <p:ext uri="{BB962C8B-B14F-4D97-AF65-F5344CB8AC3E}">
        <p14:creationId xmlns:p14="http://schemas.microsoft.com/office/powerpoint/2010/main" val="24548333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試著各用簡短的話和例子解釋，做成圖表？</a:t>
            </a:r>
            <a:endParaRPr lang="zh-TW" altLang="en-US" dirty="0"/>
          </a:p>
        </p:txBody>
      </p:sp>
      <p:sp>
        <p:nvSpPr>
          <p:cNvPr id="4" name="投影片編號版面配置區 3"/>
          <p:cNvSpPr>
            <a:spLocks noGrp="1"/>
          </p:cNvSpPr>
          <p:nvPr>
            <p:ph type="sldNum" sz="quarter" idx="10"/>
          </p:nvPr>
        </p:nvSpPr>
        <p:spPr/>
        <p:txBody>
          <a:bodyPr/>
          <a:lstStyle/>
          <a:p>
            <a:fld id="{CA720177-7FE5-4118-AC70-04D66D92EC85}" type="slidenum">
              <a:rPr lang="zh-TW" altLang="en-US" smtClean="0"/>
              <a:pPr/>
              <a:t>7</a:t>
            </a:fld>
            <a:endParaRPr lang="zh-TW" altLang="en-US"/>
          </a:p>
        </p:txBody>
      </p:sp>
    </p:spTree>
    <p:extLst>
      <p:ext uri="{BB962C8B-B14F-4D97-AF65-F5344CB8AC3E}">
        <p14:creationId xmlns:p14="http://schemas.microsoft.com/office/powerpoint/2010/main" val="850795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Assume the client has invented a novel apparatus for turning lead into gold. </a:t>
            </a:r>
            <a:endParaRPr lang="zh-TW" altLang="zh-TW" dirty="0" smtClean="0"/>
          </a:p>
          <a:p>
            <a:r>
              <a:rPr lang="en-US" altLang="zh-TW" dirty="0" smtClean="0"/>
              <a:t>The physical embodiment of the invention made by the client has </a:t>
            </a:r>
            <a:r>
              <a:rPr lang="en-US" altLang="zh-TW" u="sng" dirty="0" smtClean="0"/>
              <a:t>a box-like metal frame, an electric motor, a bowl for retaining scrap lead and a lead-gold zapper element</a:t>
            </a:r>
            <a:r>
              <a:rPr lang="en-US" altLang="zh-TW" dirty="0" smtClean="0"/>
              <a:t> that causes the matter transition. </a:t>
            </a:r>
            <a:endParaRPr lang="zh-TW" altLang="zh-TW" dirty="0" smtClean="0"/>
          </a:p>
          <a:p>
            <a:endParaRPr lang="zh-TW" altLang="en-US" dirty="0"/>
          </a:p>
        </p:txBody>
      </p:sp>
      <p:sp>
        <p:nvSpPr>
          <p:cNvPr id="4" name="投影片編號版面配置區 3"/>
          <p:cNvSpPr>
            <a:spLocks noGrp="1"/>
          </p:cNvSpPr>
          <p:nvPr>
            <p:ph type="sldNum" sz="quarter" idx="10"/>
          </p:nvPr>
        </p:nvSpPr>
        <p:spPr/>
        <p:txBody>
          <a:bodyPr/>
          <a:lstStyle/>
          <a:p>
            <a:fld id="{CA720177-7FE5-4118-AC70-04D66D92EC85}" type="slidenum">
              <a:rPr lang="zh-TW" altLang="en-US" smtClean="0"/>
              <a:pPr/>
              <a:t>21</a:t>
            </a:fld>
            <a:endParaRPr lang="zh-TW" altLang="en-US"/>
          </a:p>
        </p:txBody>
      </p:sp>
    </p:spTree>
    <p:extLst>
      <p:ext uri="{BB962C8B-B14F-4D97-AF65-F5344CB8AC3E}">
        <p14:creationId xmlns:p14="http://schemas.microsoft.com/office/powerpoint/2010/main" val="94915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kern="1200" dirty="0" smtClean="0">
                <a:solidFill>
                  <a:schemeClr val="tx1"/>
                </a:solidFill>
                <a:effectLst/>
                <a:latin typeface="+mn-lt"/>
                <a:ea typeface="+mn-ea"/>
                <a:cs typeface="+mn-cs"/>
              </a:rPr>
              <a:t>Be precise in drafting claims and avoid relative words. Avoid words like “fast,” “slow,” “long,” “short,” “tall,” “wide,” “perfect,” etc. Such words do not often provide clear limitations unless they are used with reference to another claim element. </a:t>
            </a:r>
            <a:endParaRPr lang="zh-TW"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 </a:t>
            </a:r>
            <a:endParaRPr lang="zh-TW"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For example, never write in a claim “a long piece of wood.” However, the patent</a:t>
            </a:r>
            <a:endParaRPr lang="zh-TW"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agent might want to write: </a:t>
            </a:r>
            <a:endParaRPr lang="zh-TW"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 </a:t>
            </a:r>
            <a:endParaRPr lang="zh-TW"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a first piece of wood;</a:t>
            </a:r>
            <a:endParaRPr lang="zh-TW"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a second piece of wood, wherein the first piece of wood is longer than the second piece of wood.</a:t>
            </a:r>
            <a:endParaRPr lang="zh-TW"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 </a:t>
            </a:r>
            <a:endParaRPr lang="zh-TW"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If a patent agent does use an absolute term in a stand-alone mode, </a:t>
            </a:r>
            <a:r>
              <a:rPr lang="en-US" altLang="zh-TW" sz="1200" u="sng" kern="1200" dirty="0" smtClean="0">
                <a:solidFill>
                  <a:schemeClr val="tx1"/>
                </a:solidFill>
                <a:effectLst/>
                <a:latin typeface="+mn-lt"/>
                <a:ea typeface="+mn-ea"/>
                <a:cs typeface="+mn-cs"/>
              </a:rPr>
              <a:t>the patent examiner will likely ignore it</a:t>
            </a:r>
            <a:r>
              <a:rPr lang="en-US" altLang="zh-TW" sz="1200" kern="1200" dirty="0" smtClean="0">
                <a:solidFill>
                  <a:schemeClr val="tx1"/>
                </a:solidFill>
                <a:effectLst/>
                <a:latin typeface="+mn-lt"/>
                <a:ea typeface="+mn-ea"/>
                <a:cs typeface="+mn-cs"/>
              </a:rPr>
              <a:t>– in other words, the patent examiner will likely treat “a long piece of wood” no differently from “a piece of wood” or for that matter, no differently from “a tiny piece of wood.” </a:t>
            </a:r>
            <a:endParaRPr lang="zh-TW"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 </a:t>
            </a:r>
            <a:endParaRPr lang="zh-TW"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But even worse, should such a claim end up in an issued patent, </a:t>
            </a:r>
            <a:r>
              <a:rPr lang="en-US" altLang="zh-TW" sz="1200" u="sng" kern="1200" dirty="0" smtClean="0">
                <a:solidFill>
                  <a:schemeClr val="tx1"/>
                </a:solidFill>
                <a:effectLst/>
                <a:latin typeface="+mn-lt"/>
                <a:ea typeface="+mn-ea"/>
                <a:cs typeface="+mn-cs"/>
              </a:rPr>
              <a:t>an accused infringer</a:t>
            </a:r>
            <a:r>
              <a:rPr lang="en-US" altLang="zh-TW" sz="1200" kern="1200" dirty="0" smtClean="0">
                <a:solidFill>
                  <a:schemeClr val="tx1"/>
                </a:solidFill>
                <a:effectLst/>
                <a:latin typeface="+mn-lt"/>
                <a:ea typeface="+mn-ea"/>
                <a:cs typeface="+mn-cs"/>
              </a:rPr>
              <a:t> can avoid infringement by saying: “while we use wood, we don’t use long pieces.” </a:t>
            </a:r>
            <a:endParaRPr lang="zh-TW"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 </a:t>
            </a:r>
            <a:endParaRPr lang="zh-TW"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As a real life example, an accused infringer once noticed that the asserted claim stated</a:t>
            </a:r>
            <a:endParaRPr lang="zh-TW"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that two elements were “perfectly aligned” and responded to the patent owner that while the accused</a:t>
            </a:r>
            <a:endParaRPr lang="zh-TW"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infringer aligned the elements, he did not do so “perfectly.”</a:t>
            </a:r>
            <a:endParaRPr lang="zh-TW" altLang="zh-TW" sz="1200" kern="1200" dirty="0" smtClean="0">
              <a:solidFill>
                <a:schemeClr val="tx1"/>
              </a:solidFill>
              <a:effectLst/>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CA720177-7FE5-4118-AC70-04D66D92EC85}" type="slidenum">
              <a:rPr lang="zh-TW" altLang="en-US" smtClean="0"/>
              <a:pPr/>
              <a:t>32</a:t>
            </a:fld>
            <a:endParaRPr lang="zh-TW" altLang="en-US"/>
          </a:p>
        </p:txBody>
      </p:sp>
    </p:spTree>
    <p:extLst>
      <p:ext uri="{BB962C8B-B14F-4D97-AF65-F5344CB8AC3E}">
        <p14:creationId xmlns:p14="http://schemas.microsoft.com/office/powerpoint/2010/main" val="3630863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放說明書的圖？</a:t>
            </a:r>
            <a:endParaRPr lang="zh-TW" altLang="en-US" dirty="0"/>
          </a:p>
        </p:txBody>
      </p:sp>
      <p:sp>
        <p:nvSpPr>
          <p:cNvPr id="4" name="投影片編號版面配置區 3"/>
          <p:cNvSpPr>
            <a:spLocks noGrp="1"/>
          </p:cNvSpPr>
          <p:nvPr>
            <p:ph type="sldNum" sz="quarter" idx="10"/>
          </p:nvPr>
        </p:nvSpPr>
        <p:spPr/>
        <p:txBody>
          <a:bodyPr/>
          <a:lstStyle/>
          <a:p>
            <a:fld id="{CA720177-7FE5-4118-AC70-04D66D92EC85}" type="slidenum">
              <a:rPr lang="zh-TW" altLang="en-US" smtClean="0"/>
              <a:pPr/>
              <a:t>40</a:t>
            </a:fld>
            <a:endParaRPr lang="zh-TW" altLang="en-US"/>
          </a:p>
        </p:txBody>
      </p:sp>
    </p:spTree>
    <p:extLst>
      <p:ext uri="{BB962C8B-B14F-4D97-AF65-F5344CB8AC3E}">
        <p14:creationId xmlns:p14="http://schemas.microsoft.com/office/powerpoint/2010/main" val="2995499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zh-TW" altLang="en-US" sz="1800" b="0" i="0" u="none" strike="noStrike" kern="1200" cap="none" spc="0" normalizeH="0" baseline="0" noProof="0" dirty="0" smtClean="0">
                <a:ln>
                  <a:noFill/>
                </a:ln>
                <a:solidFill>
                  <a:prstClr val="black"/>
                </a:solidFill>
                <a:effectLst/>
                <a:uLnTx/>
                <a:uFillTx/>
                <a:latin typeface="+mn-lt"/>
                <a:ea typeface="+mn-ea"/>
                <a:cs typeface="+mn-cs"/>
              </a:rPr>
              <a:t>發明名稱應簡明表示所申請發明之內容，不得冠以無關之文字，其</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zh-TW" altLang="en-US" sz="1800" b="0" i="0" u="none" strike="noStrike" kern="1200" cap="none" spc="0" normalizeH="0" baseline="0" noProof="0" dirty="0" smtClean="0">
                <a:ln>
                  <a:noFill/>
                </a:ln>
                <a:solidFill>
                  <a:prstClr val="black"/>
                </a:solidFill>
                <a:effectLst/>
                <a:uLnTx/>
                <a:uFillTx/>
                <a:latin typeface="+mn-lt"/>
                <a:ea typeface="+mn-ea"/>
                <a:cs typeface="+mn-cs"/>
              </a:rPr>
              <a:t>應記載申請標的，並反映其範疇（</a:t>
            </a:r>
            <a:r>
              <a:rPr kumimoji="0" lang="en-US" altLang="zh-TW" sz="1800" b="0" i="0" u="none" strike="noStrike" kern="1200" cap="none" spc="0" normalizeH="0" baseline="0" noProof="0" dirty="0" smtClean="0">
                <a:ln>
                  <a:noFill/>
                </a:ln>
                <a:solidFill>
                  <a:prstClr val="black"/>
                </a:solidFill>
                <a:effectLst/>
                <a:uLnTx/>
                <a:uFillTx/>
                <a:latin typeface="+mn-lt"/>
                <a:ea typeface="+mn-ea"/>
                <a:cs typeface="+mn-cs"/>
              </a:rPr>
              <a:t>category</a:t>
            </a:r>
            <a:r>
              <a:rPr kumimoji="0" lang="zh-TW" altLang="en-US" sz="1800" b="0" i="0" u="none" strike="noStrike" kern="1200" cap="none" spc="0" normalizeH="0" baseline="0" noProof="0" dirty="0" smtClean="0">
                <a:ln>
                  <a:noFill/>
                </a:ln>
                <a:solidFill>
                  <a:prstClr val="black"/>
                </a:solidFill>
                <a:effectLst/>
                <a:uLnTx/>
                <a:uFillTx/>
                <a:latin typeface="+mn-lt"/>
                <a:ea typeface="+mn-ea"/>
                <a:cs typeface="+mn-cs"/>
              </a:rPr>
              <a:t>），例如物或方法；儘可能使</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zh-TW" altLang="en-US" sz="1800" b="0" i="0" u="none" strike="noStrike" kern="1200" cap="none" spc="0" normalizeH="0" baseline="0" noProof="0" dirty="0" smtClean="0">
                <a:ln>
                  <a:noFill/>
                </a:ln>
                <a:solidFill>
                  <a:prstClr val="black"/>
                </a:solidFill>
                <a:effectLst/>
                <a:uLnTx/>
                <a:uFillTx/>
                <a:latin typeface="+mn-lt"/>
                <a:ea typeface="+mn-ea"/>
                <a:cs typeface="+mn-cs"/>
              </a:rPr>
              <a:t>用國際專利分類表中之分類用語，以利於分類、檢索。發明名稱不須與</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zh-TW" altLang="en-US" sz="1800" b="0" i="0" u="none" strike="noStrike" kern="1200" cap="none" spc="0" normalizeH="0" baseline="0" noProof="0" dirty="0" smtClean="0">
                <a:ln>
                  <a:noFill/>
                </a:ln>
                <a:solidFill>
                  <a:prstClr val="black"/>
                </a:solidFill>
                <a:effectLst/>
                <a:uLnTx/>
                <a:uFillTx/>
                <a:latin typeface="+mn-lt"/>
                <a:ea typeface="+mn-ea"/>
                <a:cs typeface="+mn-cs"/>
              </a:rPr>
              <a:t>申請專利之標的名稱（</a:t>
            </a:r>
            <a:r>
              <a:rPr kumimoji="0" lang="en-US" altLang="zh-TW" sz="1800" b="0" i="0" u="none" strike="noStrike" kern="1200" cap="none" spc="0" normalizeH="0" baseline="0" noProof="0" dirty="0" smtClean="0">
                <a:ln>
                  <a:noFill/>
                </a:ln>
                <a:solidFill>
                  <a:prstClr val="black"/>
                </a:solidFill>
                <a:effectLst/>
                <a:uLnTx/>
                <a:uFillTx/>
                <a:latin typeface="+mn-lt"/>
                <a:ea typeface="+mn-ea"/>
                <a:cs typeface="+mn-cs"/>
              </a:rPr>
              <a:t>designation of the subject matter</a:t>
            </a:r>
            <a:r>
              <a:rPr kumimoji="0" lang="zh-TW" altLang="en-US" sz="1800" b="0" i="0" u="none" strike="noStrike" kern="1200" cap="none" spc="0" normalizeH="0" baseline="0" noProof="0" dirty="0" smtClean="0">
                <a:ln>
                  <a:noFill/>
                </a:ln>
                <a:solidFill>
                  <a:prstClr val="black"/>
                </a:solidFill>
                <a:effectLst/>
                <a:uLnTx/>
                <a:uFillTx/>
                <a:latin typeface="+mn-lt"/>
                <a:ea typeface="+mn-ea"/>
                <a:cs typeface="+mn-cs"/>
              </a:rPr>
              <a:t>）完全相同，但應</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zh-TW" altLang="en-US" sz="1800" b="0" i="0" u="none" strike="noStrike" kern="1200" cap="none" spc="0" normalizeH="0" baseline="0" noProof="0" dirty="0" smtClean="0">
                <a:ln>
                  <a:noFill/>
                </a:ln>
                <a:solidFill>
                  <a:prstClr val="black"/>
                </a:solidFill>
                <a:effectLst/>
                <a:uLnTx/>
                <a:uFillTx/>
                <a:latin typeface="+mn-lt"/>
                <a:ea typeface="+mn-ea"/>
                <a:cs typeface="+mn-cs"/>
              </a:rPr>
              <a:t>涵蓋申請標的之範疇。例如申請專利範圍包含「一種製造綜合蔬果汁的</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zh-TW" altLang="en-US" sz="1800" b="0" i="0" u="none" strike="noStrike" kern="1200" cap="none" spc="0" normalizeH="0" baseline="0" noProof="0" dirty="0" smtClean="0">
                <a:ln>
                  <a:noFill/>
                </a:ln>
                <a:solidFill>
                  <a:prstClr val="black"/>
                </a:solidFill>
                <a:effectLst/>
                <a:uLnTx/>
                <a:uFillTx/>
                <a:latin typeface="+mn-lt"/>
                <a:ea typeface="+mn-ea"/>
                <a:cs typeface="+mn-cs"/>
              </a:rPr>
              <a:t>方法，</a:t>
            </a:r>
            <a:r>
              <a:rPr kumimoji="0" lang="en-US" altLang="zh-TW" sz="1800" b="0" i="0" u="none" strike="noStrike" kern="1200" cap="none" spc="0" normalizeH="0" baseline="0" noProof="0" dirty="0" smtClean="0">
                <a:ln>
                  <a:noFill/>
                </a:ln>
                <a:solidFill>
                  <a:prstClr val="black"/>
                </a:solidFill>
                <a:effectLst/>
                <a:uLnTx/>
                <a:uFillTx/>
                <a:latin typeface="+mn-lt"/>
                <a:ea typeface="+mn-ea"/>
                <a:cs typeface="+mn-cs"/>
              </a:rPr>
              <a:t>……</a:t>
            </a:r>
            <a:r>
              <a:rPr kumimoji="0" lang="zh-TW" altLang="en-US" sz="1800" b="0" i="0" u="none" strike="noStrike" kern="1200" cap="none" spc="0" normalizeH="0" baseline="0" noProof="0" dirty="0" smtClean="0">
                <a:ln>
                  <a:noFill/>
                </a:ln>
                <a:solidFill>
                  <a:prstClr val="black"/>
                </a:solidFill>
                <a:effectLst/>
                <a:uLnTx/>
                <a:uFillTx/>
                <a:latin typeface="+mn-lt"/>
                <a:ea typeface="+mn-ea"/>
                <a:cs typeface="+mn-cs"/>
              </a:rPr>
              <a:t>」及「一種綜合蔬果汁，</a:t>
            </a:r>
            <a:r>
              <a:rPr kumimoji="0" lang="en-US" altLang="zh-TW" sz="1800" b="0" i="0" u="none" strike="noStrike" kern="1200" cap="none" spc="0" normalizeH="0" baseline="0" noProof="0" dirty="0" smtClean="0">
                <a:ln>
                  <a:noFill/>
                </a:ln>
                <a:solidFill>
                  <a:prstClr val="black"/>
                </a:solidFill>
                <a:effectLst/>
                <a:uLnTx/>
                <a:uFillTx/>
                <a:latin typeface="+mn-lt"/>
                <a:ea typeface="+mn-ea"/>
                <a:cs typeface="+mn-cs"/>
              </a:rPr>
              <a:t>……</a:t>
            </a:r>
            <a:r>
              <a:rPr kumimoji="0" lang="zh-TW" altLang="en-US" sz="1800" b="0" i="0" u="none" strike="noStrike" kern="1200" cap="none" spc="0" normalizeH="0" baseline="0" noProof="0" dirty="0" smtClean="0">
                <a:ln>
                  <a:noFill/>
                </a:ln>
                <a:solidFill>
                  <a:prstClr val="black"/>
                </a:solidFill>
                <a:effectLst/>
                <a:uLnTx/>
                <a:uFillTx/>
                <a:latin typeface="+mn-lt"/>
                <a:ea typeface="+mn-ea"/>
                <a:cs typeface="+mn-cs"/>
              </a:rPr>
              <a:t>」，發明名稱應記載為「綜合蔬</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zh-TW" altLang="en-US" sz="1800" b="0" i="0" u="none" strike="noStrike" kern="1200" cap="none" spc="0" normalizeH="0" baseline="0" noProof="0" dirty="0" smtClean="0">
                <a:ln>
                  <a:noFill/>
                </a:ln>
                <a:solidFill>
                  <a:prstClr val="black"/>
                </a:solidFill>
                <a:effectLst/>
                <a:uLnTx/>
                <a:uFillTx/>
                <a:latin typeface="+mn-lt"/>
                <a:ea typeface="+mn-ea"/>
                <a:cs typeface="+mn-cs"/>
              </a:rPr>
              <a:t>果汁及其製造方法」或反映該二範疇之類似名稱，而不應僅記載「綜合</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zh-TW" altLang="en-US" sz="1800" b="0" i="0" u="none" strike="noStrike" kern="1200" cap="none" spc="0" normalizeH="0" baseline="0" noProof="0" dirty="0" smtClean="0">
                <a:ln>
                  <a:noFill/>
                </a:ln>
                <a:solidFill>
                  <a:prstClr val="black"/>
                </a:solidFill>
                <a:effectLst/>
                <a:uLnTx/>
                <a:uFillTx/>
                <a:latin typeface="+mn-lt"/>
                <a:ea typeface="+mn-ea"/>
                <a:cs typeface="+mn-cs"/>
              </a:rPr>
              <a:t>蔬果汁」或「綜合蔬果汁之製造方法」。</a:t>
            </a:r>
          </a:p>
          <a:p>
            <a:endParaRPr lang="zh-TW" altLang="en-US" dirty="0"/>
          </a:p>
        </p:txBody>
      </p:sp>
      <p:sp>
        <p:nvSpPr>
          <p:cNvPr id="4" name="投影片編號版面配置區 3"/>
          <p:cNvSpPr>
            <a:spLocks noGrp="1"/>
          </p:cNvSpPr>
          <p:nvPr>
            <p:ph type="sldNum" sz="quarter" idx="10"/>
          </p:nvPr>
        </p:nvSpPr>
        <p:spPr/>
        <p:txBody>
          <a:bodyPr/>
          <a:lstStyle/>
          <a:p>
            <a:fld id="{CA720177-7FE5-4118-AC70-04D66D92EC85}" type="slidenum">
              <a:rPr lang="zh-TW" altLang="en-US" smtClean="0"/>
              <a:pPr/>
              <a:t>41</a:t>
            </a:fld>
            <a:endParaRPr lang="zh-TW" altLang="en-US"/>
          </a:p>
        </p:txBody>
      </p:sp>
    </p:spTree>
    <p:extLst>
      <p:ext uri="{BB962C8B-B14F-4D97-AF65-F5344CB8AC3E}">
        <p14:creationId xmlns:p14="http://schemas.microsoft.com/office/powerpoint/2010/main" val="3479744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4" name="矩形 3"/>
          <p:cNvSpPr/>
          <p:nvPr/>
        </p:nvSpPr>
        <p:spPr>
          <a:xfrm>
            <a:off x="685800" y="3197225"/>
            <a:ext cx="7772400" cy="17463"/>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zh-CN" altLang="en-US">
              <a:solidFill>
                <a:srgbClr val="FFFFFF"/>
              </a:solidFill>
            </a:endParaRPr>
          </a:p>
        </p:txBody>
      </p:sp>
      <p:pic>
        <p:nvPicPr>
          <p:cNvPr id="5" name="圖片 9" descr="彩色LOGO2.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651500" y="1700213"/>
            <a:ext cx="2916238"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ctrTitle"/>
          </p:nvPr>
        </p:nvSpPr>
        <p:spPr>
          <a:xfrm>
            <a:off x="685800" y="1676401"/>
            <a:ext cx="7772400" cy="1538286"/>
          </a:xfrm>
        </p:spPr>
        <p:txBody>
          <a:bodyPr anchor="b"/>
          <a:lstStyle/>
          <a:p>
            <a:r>
              <a:rPr lang="zh-TW" altLang="en-US" smtClean="0"/>
              <a:t>按一下以編輯母片標題樣式</a:t>
            </a:r>
            <a:endParaRPr lang="en-US"/>
          </a:p>
        </p:txBody>
      </p:sp>
      <p:sp>
        <p:nvSpPr>
          <p:cNvPr id="3" name="副標題 2"/>
          <p:cNvSpPr>
            <a:spLocks noGrp="1"/>
          </p:cNvSpPr>
          <p:nvPr>
            <p:ph type="subTitle" idx="1"/>
          </p:nvPr>
        </p:nvSpPr>
        <p:spPr>
          <a:xfrm>
            <a:off x="1371600" y="321468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按一下以編輯母片子標題樣式</a:t>
            </a:r>
            <a:endParaRPr lang="en-US"/>
          </a:p>
        </p:txBody>
      </p:sp>
      <p:sp>
        <p:nvSpPr>
          <p:cNvPr id="6" name="日期版面配置區 3"/>
          <p:cNvSpPr>
            <a:spLocks noGrp="1"/>
          </p:cNvSpPr>
          <p:nvPr>
            <p:ph type="dt" sz="half" idx="10"/>
          </p:nvPr>
        </p:nvSpPr>
        <p:spPr/>
        <p:txBody>
          <a:bodyPr/>
          <a:lstStyle>
            <a:lvl1pPr>
              <a:defRPr smtClean="0"/>
            </a:lvl1pPr>
          </a:lstStyle>
          <a:p>
            <a:fld id="{DB9A61F5-F72D-4DE5-8C5D-5C0A6AD37F67}" type="datetime1">
              <a:rPr lang="zh-TW" altLang="en-US" smtClean="0"/>
              <a:pPr/>
              <a:t>2016/4/26</a:t>
            </a:fld>
            <a:endParaRPr lang="zh-TW" altLang="en-US"/>
          </a:p>
        </p:txBody>
      </p:sp>
      <p:sp>
        <p:nvSpPr>
          <p:cNvPr id="7" name="頁尾版面配置區 4"/>
          <p:cNvSpPr>
            <a:spLocks noGrp="1"/>
          </p:cNvSpPr>
          <p:nvPr>
            <p:ph type="ftr" sz="quarter" idx="11"/>
          </p:nvPr>
        </p:nvSpPr>
        <p:spPr/>
        <p:txBody>
          <a:bodyPr/>
          <a:lstStyle>
            <a:lvl1pPr>
              <a:defRPr smtClean="0"/>
            </a:lvl1pPr>
          </a:lstStyle>
          <a:p>
            <a:endParaRPr lang="zh-TW" altLang="en-US"/>
          </a:p>
        </p:txBody>
      </p:sp>
      <p:sp>
        <p:nvSpPr>
          <p:cNvPr id="8" name="投影片編號版面配置區 5"/>
          <p:cNvSpPr>
            <a:spLocks noGrp="1"/>
          </p:cNvSpPr>
          <p:nvPr>
            <p:ph type="sldNum" sz="quarter" idx="12"/>
          </p:nvPr>
        </p:nvSpPr>
        <p:spPr/>
        <p:txBody>
          <a:bodyPr/>
          <a:lstStyle>
            <a:lvl1pPr>
              <a:defRPr smtClean="0"/>
            </a:lvl1pPr>
          </a:lstStyle>
          <a:p>
            <a:fld id="{D9FE90B6-C6A9-46DD-9D3C-83B53CE74CE9}" type="slidenum">
              <a:rPr lang="zh-TW" altLang="en-US" smtClean="0"/>
              <a:pPr/>
              <a:t>‹#›</a:t>
            </a:fld>
            <a:endParaRPr lang="zh-TW" altLang="en-US"/>
          </a:p>
        </p:txBody>
      </p:sp>
    </p:spTree>
    <p:extLst>
      <p:ext uri="{BB962C8B-B14F-4D97-AF65-F5344CB8AC3E}">
        <p14:creationId xmlns:p14="http://schemas.microsoft.com/office/powerpoint/2010/main" val="166241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4" name="矩形 3"/>
          <p:cNvSpPr/>
          <p:nvPr/>
        </p:nvSpPr>
        <p:spPr>
          <a:xfrm>
            <a:off x="457200" y="1411288"/>
            <a:ext cx="8229600" cy="17462"/>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zh-CN" altLang="en-US">
              <a:solidFill>
                <a:srgbClr val="FFFFFF"/>
              </a:solidFill>
            </a:endParaRPr>
          </a:p>
        </p:txBody>
      </p:sp>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3"/>
          <p:cNvSpPr>
            <a:spLocks noGrp="1"/>
          </p:cNvSpPr>
          <p:nvPr>
            <p:ph type="dt" sz="half" idx="10"/>
          </p:nvPr>
        </p:nvSpPr>
        <p:spPr/>
        <p:txBody>
          <a:bodyPr/>
          <a:lstStyle>
            <a:lvl1pPr>
              <a:defRPr smtClean="0"/>
            </a:lvl1pPr>
          </a:lstStyle>
          <a:p>
            <a:fld id="{D91FCC46-0B13-4F28-B16B-E42741D523CB}" type="datetime1">
              <a:rPr lang="zh-TW" altLang="en-US" smtClean="0"/>
              <a:pPr/>
              <a:t>2016/4/26</a:t>
            </a:fld>
            <a:endParaRPr lang="zh-TW" altLang="en-US"/>
          </a:p>
        </p:txBody>
      </p:sp>
      <p:sp>
        <p:nvSpPr>
          <p:cNvPr id="6" name="頁尾版面配置區 4"/>
          <p:cNvSpPr>
            <a:spLocks noGrp="1"/>
          </p:cNvSpPr>
          <p:nvPr>
            <p:ph type="ftr" sz="quarter" idx="11"/>
          </p:nvPr>
        </p:nvSpPr>
        <p:spPr/>
        <p:txBody>
          <a:bodyPr/>
          <a:lstStyle>
            <a:lvl1pPr>
              <a:defRPr smtClean="0"/>
            </a:lvl1pPr>
          </a:lstStyle>
          <a:p>
            <a:endParaRPr lang="zh-TW" altLang="en-US"/>
          </a:p>
        </p:txBody>
      </p:sp>
      <p:sp>
        <p:nvSpPr>
          <p:cNvPr id="7" name="投影片編號版面配置區 5"/>
          <p:cNvSpPr>
            <a:spLocks noGrp="1"/>
          </p:cNvSpPr>
          <p:nvPr>
            <p:ph type="sldNum" sz="quarter" idx="12"/>
          </p:nvPr>
        </p:nvSpPr>
        <p:spPr/>
        <p:txBody>
          <a:bodyPr/>
          <a:lstStyle>
            <a:lvl1pPr>
              <a:defRPr smtClean="0"/>
            </a:lvl1pPr>
          </a:lstStyle>
          <a:p>
            <a:fld id="{D9FE90B6-C6A9-46DD-9D3C-83B53CE74CE9}" type="slidenum">
              <a:rPr lang="zh-TW" altLang="en-US" smtClean="0"/>
              <a:pPr/>
              <a:t>‹#›</a:t>
            </a:fld>
            <a:endParaRPr lang="zh-TW" altLang="en-US"/>
          </a:p>
        </p:txBody>
      </p:sp>
    </p:spTree>
    <p:extLst>
      <p:ext uri="{BB962C8B-B14F-4D97-AF65-F5344CB8AC3E}">
        <p14:creationId xmlns:p14="http://schemas.microsoft.com/office/powerpoint/2010/main" val="3738763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215206" y="274638"/>
            <a:ext cx="1471594" cy="6011882"/>
          </a:xfrm>
        </p:spPr>
        <p:txBody>
          <a:bodyPr vert="eaVert"/>
          <a:lstStyle/>
          <a:p>
            <a:r>
              <a:rPr lang="zh-TW" altLang="en-US" smtClean="0"/>
              <a:t>按一下以編輯母片標題樣式</a:t>
            </a:r>
            <a:endParaRPr lang="en-US"/>
          </a:p>
        </p:txBody>
      </p:sp>
      <p:sp>
        <p:nvSpPr>
          <p:cNvPr id="3" name="直排文字版面配置區 2"/>
          <p:cNvSpPr>
            <a:spLocks noGrp="1"/>
          </p:cNvSpPr>
          <p:nvPr>
            <p:ph type="body" orient="vert" idx="1"/>
          </p:nvPr>
        </p:nvSpPr>
        <p:spPr>
          <a:xfrm>
            <a:off x="457200" y="274638"/>
            <a:ext cx="6686568" cy="6011882"/>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日期版面配置區 3"/>
          <p:cNvSpPr>
            <a:spLocks noGrp="1"/>
          </p:cNvSpPr>
          <p:nvPr>
            <p:ph type="dt" sz="half" idx="10"/>
          </p:nvPr>
        </p:nvSpPr>
        <p:spPr/>
        <p:txBody>
          <a:bodyPr/>
          <a:lstStyle>
            <a:lvl1pPr>
              <a:defRPr/>
            </a:lvl1pPr>
          </a:lstStyle>
          <a:p>
            <a:fld id="{4A7431DC-FFA0-440B-A79C-2E790F8F9B5F}" type="datetime1">
              <a:rPr lang="zh-TW" altLang="en-US" smtClean="0"/>
              <a:pPr/>
              <a:t>2016/4/26</a:t>
            </a:fld>
            <a:endParaRPr lang="zh-TW" altLang="en-US"/>
          </a:p>
        </p:txBody>
      </p:sp>
      <p:sp>
        <p:nvSpPr>
          <p:cNvPr id="5" name="頁尾版面配置區 4"/>
          <p:cNvSpPr>
            <a:spLocks noGrp="1"/>
          </p:cNvSpPr>
          <p:nvPr>
            <p:ph type="ftr" sz="quarter" idx="11"/>
          </p:nvPr>
        </p:nvSpPr>
        <p:spPr/>
        <p:txBody>
          <a:bodyPr/>
          <a:lstStyle>
            <a:lvl1pPr>
              <a:defRPr/>
            </a:lvl1pPr>
          </a:lstStyle>
          <a:p>
            <a:endParaRPr lang="zh-TW" altLang="en-US"/>
          </a:p>
        </p:txBody>
      </p:sp>
      <p:sp>
        <p:nvSpPr>
          <p:cNvPr id="6" name="投影片編號版面配置區 5"/>
          <p:cNvSpPr>
            <a:spLocks noGrp="1"/>
          </p:cNvSpPr>
          <p:nvPr>
            <p:ph type="sldNum" sz="quarter" idx="12"/>
          </p:nvPr>
        </p:nvSpPr>
        <p:spPr/>
        <p:txBody>
          <a:bodyPr/>
          <a:lstStyle>
            <a:lvl1pPr>
              <a:defRPr/>
            </a:lvl1pPr>
          </a:lstStyle>
          <a:p>
            <a:fld id="{D9FE90B6-C6A9-46DD-9D3C-83B53CE74CE9}" type="slidenum">
              <a:rPr lang="zh-TW" altLang="en-US" smtClean="0"/>
              <a:pPr/>
              <a:t>‹#›</a:t>
            </a:fld>
            <a:endParaRPr lang="zh-TW" altLang="en-US"/>
          </a:p>
        </p:txBody>
      </p:sp>
    </p:spTree>
    <p:extLst>
      <p:ext uri="{BB962C8B-B14F-4D97-AF65-F5344CB8AC3E}">
        <p14:creationId xmlns:p14="http://schemas.microsoft.com/office/powerpoint/2010/main" val="2799445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4" name="矩形 3"/>
          <p:cNvSpPr/>
          <p:nvPr/>
        </p:nvSpPr>
        <p:spPr>
          <a:xfrm>
            <a:off x="457200" y="1411288"/>
            <a:ext cx="8229600" cy="17462"/>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zh-CN" altLang="en-US">
              <a:solidFill>
                <a:srgbClr val="FFFFFF"/>
              </a:solidFill>
            </a:endParaRPr>
          </a:p>
        </p:txBody>
      </p:sp>
      <p:pic>
        <p:nvPicPr>
          <p:cNvPr id="5" name="圖片 9" descr="彩色LOGO2.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008813" y="152400"/>
            <a:ext cx="1906587"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日期版面配置區 3"/>
          <p:cNvSpPr>
            <a:spLocks noGrp="1"/>
          </p:cNvSpPr>
          <p:nvPr>
            <p:ph type="dt" sz="half" idx="10"/>
          </p:nvPr>
        </p:nvSpPr>
        <p:spPr>
          <a:xfrm>
            <a:off x="73025" y="6400800"/>
            <a:ext cx="3200400" cy="284163"/>
          </a:xfrm>
        </p:spPr>
        <p:txBody>
          <a:bodyPr/>
          <a:lstStyle>
            <a:lvl1pPr>
              <a:defRPr smtClean="0"/>
            </a:lvl1pPr>
          </a:lstStyle>
          <a:p>
            <a:fld id="{760F243B-6B91-4611-B653-D49504D27F13}" type="datetime1">
              <a:rPr lang="zh-TW" altLang="en-US" smtClean="0"/>
              <a:pPr/>
              <a:t>2016/4/26</a:t>
            </a:fld>
            <a:endParaRPr lang="zh-TW" altLang="en-US"/>
          </a:p>
        </p:txBody>
      </p:sp>
      <p:sp>
        <p:nvSpPr>
          <p:cNvPr id="7" name="頁尾版面配置區 4"/>
          <p:cNvSpPr>
            <a:spLocks noGrp="1"/>
          </p:cNvSpPr>
          <p:nvPr>
            <p:ph type="ftr" sz="quarter" idx="11"/>
          </p:nvPr>
        </p:nvSpPr>
        <p:spPr>
          <a:xfrm>
            <a:off x="5330825" y="6400800"/>
            <a:ext cx="3733800" cy="284163"/>
          </a:xfrm>
        </p:spPr>
        <p:txBody>
          <a:bodyPr/>
          <a:lstStyle>
            <a:lvl1pPr>
              <a:defRPr smtClean="0"/>
            </a:lvl1pPr>
          </a:lstStyle>
          <a:p>
            <a:endParaRPr lang="zh-TW" altLang="en-US"/>
          </a:p>
        </p:txBody>
      </p:sp>
      <p:sp>
        <p:nvSpPr>
          <p:cNvPr id="8" name="投影片編號版面配置區 5"/>
          <p:cNvSpPr>
            <a:spLocks noGrp="1"/>
          </p:cNvSpPr>
          <p:nvPr>
            <p:ph type="sldNum" sz="quarter" idx="12"/>
          </p:nvPr>
        </p:nvSpPr>
        <p:spPr/>
        <p:txBody>
          <a:bodyPr/>
          <a:lstStyle>
            <a:lvl1pPr>
              <a:defRPr smtClean="0"/>
            </a:lvl1pPr>
          </a:lstStyle>
          <a:p>
            <a:fld id="{D9FE90B6-C6A9-46DD-9D3C-83B53CE74CE9}" type="slidenum">
              <a:rPr lang="zh-TW" altLang="en-US" smtClean="0"/>
              <a:pPr/>
              <a:t>‹#›</a:t>
            </a:fld>
            <a:endParaRPr lang="zh-TW" altLang="en-US"/>
          </a:p>
        </p:txBody>
      </p:sp>
    </p:spTree>
    <p:extLst>
      <p:ext uri="{BB962C8B-B14F-4D97-AF65-F5344CB8AC3E}">
        <p14:creationId xmlns:p14="http://schemas.microsoft.com/office/powerpoint/2010/main" val="1085276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4" name="矩形 3"/>
          <p:cNvSpPr/>
          <p:nvPr/>
        </p:nvSpPr>
        <p:spPr>
          <a:xfrm>
            <a:off x="685800" y="3143250"/>
            <a:ext cx="7772400" cy="17463"/>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zh-CN" altLang="en-US">
              <a:solidFill>
                <a:srgbClr val="FFFFFF"/>
              </a:solidFill>
            </a:endParaRPr>
          </a:p>
        </p:txBody>
      </p:sp>
      <p:sp>
        <p:nvSpPr>
          <p:cNvPr id="2" name="標題 1"/>
          <p:cNvSpPr>
            <a:spLocks noGrp="1"/>
          </p:cNvSpPr>
          <p:nvPr>
            <p:ph type="title"/>
          </p:nvPr>
        </p:nvSpPr>
        <p:spPr>
          <a:xfrm>
            <a:off x="722313" y="3143248"/>
            <a:ext cx="7772400" cy="1362075"/>
          </a:xfrm>
        </p:spPr>
        <p:txBody>
          <a:bodyPr anchor="t"/>
          <a:lstStyle>
            <a:lvl1pPr algn="ctr">
              <a:defRPr sz="4000" b="0" cap="all"/>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722313" y="1643061"/>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3"/>
          <p:cNvSpPr>
            <a:spLocks noGrp="1"/>
          </p:cNvSpPr>
          <p:nvPr>
            <p:ph type="dt" sz="half" idx="10"/>
          </p:nvPr>
        </p:nvSpPr>
        <p:spPr/>
        <p:txBody>
          <a:bodyPr/>
          <a:lstStyle>
            <a:lvl1pPr>
              <a:defRPr smtClean="0"/>
            </a:lvl1pPr>
          </a:lstStyle>
          <a:p>
            <a:fld id="{5BCAC5A2-D0B9-4796-8A9C-8DD7E916D25F}" type="datetime1">
              <a:rPr lang="zh-TW" altLang="en-US" smtClean="0"/>
              <a:pPr/>
              <a:t>2016/4/26</a:t>
            </a:fld>
            <a:endParaRPr lang="zh-TW" altLang="en-US"/>
          </a:p>
        </p:txBody>
      </p:sp>
      <p:sp>
        <p:nvSpPr>
          <p:cNvPr id="6" name="頁尾版面配置區 4"/>
          <p:cNvSpPr>
            <a:spLocks noGrp="1"/>
          </p:cNvSpPr>
          <p:nvPr>
            <p:ph type="ftr" sz="quarter" idx="11"/>
          </p:nvPr>
        </p:nvSpPr>
        <p:spPr/>
        <p:txBody>
          <a:bodyPr/>
          <a:lstStyle>
            <a:lvl1pPr>
              <a:defRPr smtClean="0"/>
            </a:lvl1pPr>
          </a:lstStyle>
          <a:p>
            <a:endParaRPr lang="zh-TW" altLang="en-US"/>
          </a:p>
        </p:txBody>
      </p:sp>
      <p:sp>
        <p:nvSpPr>
          <p:cNvPr id="7" name="投影片編號版面配置區 5"/>
          <p:cNvSpPr>
            <a:spLocks noGrp="1"/>
          </p:cNvSpPr>
          <p:nvPr>
            <p:ph type="sldNum" sz="quarter" idx="12"/>
          </p:nvPr>
        </p:nvSpPr>
        <p:spPr/>
        <p:txBody>
          <a:bodyPr/>
          <a:lstStyle>
            <a:lvl1pPr>
              <a:defRPr smtClean="0"/>
            </a:lvl1pPr>
          </a:lstStyle>
          <a:p>
            <a:fld id="{D9FE90B6-C6A9-46DD-9D3C-83B53CE74CE9}" type="slidenum">
              <a:rPr lang="zh-TW" altLang="en-US" smtClean="0"/>
              <a:pPr/>
              <a:t>‹#›</a:t>
            </a:fld>
            <a:endParaRPr lang="zh-TW" altLang="en-US"/>
          </a:p>
        </p:txBody>
      </p:sp>
    </p:spTree>
    <p:extLst>
      <p:ext uri="{BB962C8B-B14F-4D97-AF65-F5344CB8AC3E}">
        <p14:creationId xmlns:p14="http://schemas.microsoft.com/office/powerpoint/2010/main" val="213760422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5" name="矩形 4"/>
          <p:cNvSpPr/>
          <p:nvPr/>
        </p:nvSpPr>
        <p:spPr>
          <a:xfrm>
            <a:off x="457200" y="1411288"/>
            <a:ext cx="8229600" cy="17462"/>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zh-CN" altLang="en-US">
              <a:solidFill>
                <a:srgbClr val="FFFFFF"/>
              </a:solidFill>
            </a:endParaRPr>
          </a:p>
        </p:txBody>
      </p:sp>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日期版面配置區 4"/>
          <p:cNvSpPr>
            <a:spLocks noGrp="1"/>
          </p:cNvSpPr>
          <p:nvPr>
            <p:ph type="dt" sz="half" idx="10"/>
          </p:nvPr>
        </p:nvSpPr>
        <p:spPr/>
        <p:txBody>
          <a:bodyPr/>
          <a:lstStyle>
            <a:lvl1pPr>
              <a:defRPr smtClean="0"/>
            </a:lvl1pPr>
          </a:lstStyle>
          <a:p>
            <a:fld id="{398CB99B-1DC3-4C9B-AFDF-F97F4EF5A294}" type="datetime1">
              <a:rPr lang="zh-TW" altLang="en-US" smtClean="0"/>
              <a:pPr/>
              <a:t>2016/4/26</a:t>
            </a:fld>
            <a:endParaRPr lang="zh-TW" altLang="en-US"/>
          </a:p>
        </p:txBody>
      </p:sp>
      <p:sp>
        <p:nvSpPr>
          <p:cNvPr id="7" name="頁尾版面配置區 5"/>
          <p:cNvSpPr>
            <a:spLocks noGrp="1"/>
          </p:cNvSpPr>
          <p:nvPr>
            <p:ph type="ftr" sz="quarter" idx="11"/>
          </p:nvPr>
        </p:nvSpPr>
        <p:spPr/>
        <p:txBody>
          <a:bodyPr/>
          <a:lstStyle>
            <a:lvl1pPr>
              <a:defRPr smtClean="0"/>
            </a:lvl1pPr>
          </a:lstStyle>
          <a:p>
            <a:endParaRPr lang="zh-TW" altLang="en-US"/>
          </a:p>
        </p:txBody>
      </p:sp>
      <p:sp>
        <p:nvSpPr>
          <p:cNvPr id="8" name="投影片編號版面配置區 6"/>
          <p:cNvSpPr>
            <a:spLocks noGrp="1"/>
          </p:cNvSpPr>
          <p:nvPr>
            <p:ph type="sldNum" sz="quarter" idx="12"/>
          </p:nvPr>
        </p:nvSpPr>
        <p:spPr/>
        <p:txBody>
          <a:bodyPr/>
          <a:lstStyle>
            <a:lvl1pPr>
              <a:defRPr smtClean="0"/>
            </a:lvl1pPr>
          </a:lstStyle>
          <a:p>
            <a:fld id="{D9FE90B6-C6A9-46DD-9D3C-83B53CE74CE9}" type="slidenum">
              <a:rPr lang="zh-TW" altLang="en-US" smtClean="0"/>
              <a:pPr/>
              <a:t>‹#›</a:t>
            </a:fld>
            <a:endParaRPr lang="zh-TW" altLang="en-US"/>
          </a:p>
        </p:txBody>
      </p:sp>
    </p:spTree>
    <p:extLst>
      <p:ext uri="{BB962C8B-B14F-4D97-AF65-F5344CB8AC3E}">
        <p14:creationId xmlns:p14="http://schemas.microsoft.com/office/powerpoint/2010/main" val="4251497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7" name="矩形 6"/>
          <p:cNvSpPr/>
          <p:nvPr/>
        </p:nvSpPr>
        <p:spPr>
          <a:xfrm>
            <a:off x="457200" y="1411288"/>
            <a:ext cx="8229600" cy="17462"/>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zh-CN" altLang="en-US">
              <a:solidFill>
                <a:srgbClr val="FFFFFF"/>
              </a:solidFill>
            </a:endParaRPr>
          </a:p>
        </p:txBody>
      </p:sp>
      <p:sp>
        <p:nvSpPr>
          <p:cNvPr id="2" name="標題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8" name="日期版面配置區 6"/>
          <p:cNvSpPr>
            <a:spLocks noGrp="1"/>
          </p:cNvSpPr>
          <p:nvPr>
            <p:ph type="dt" sz="half" idx="10"/>
          </p:nvPr>
        </p:nvSpPr>
        <p:spPr/>
        <p:txBody>
          <a:bodyPr/>
          <a:lstStyle>
            <a:lvl1pPr>
              <a:defRPr smtClean="0"/>
            </a:lvl1pPr>
          </a:lstStyle>
          <a:p>
            <a:fld id="{4FCDA27B-2D19-43BE-A5EE-312710327689}" type="datetime1">
              <a:rPr lang="zh-TW" altLang="en-US" smtClean="0"/>
              <a:pPr/>
              <a:t>2016/4/26</a:t>
            </a:fld>
            <a:endParaRPr lang="zh-TW" altLang="en-US"/>
          </a:p>
        </p:txBody>
      </p:sp>
      <p:sp>
        <p:nvSpPr>
          <p:cNvPr id="9" name="頁尾版面配置區 7"/>
          <p:cNvSpPr>
            <a:spLocks noGrp="1"/>
          </p:cNvSpPr>
          <p:nvPr>
            <p:ph type="ftr" sz="quarter" idx="11"/>
          </p:nvPr>
        </p:nvSpPr>
        <p:spPr/>
        <p:txBody>
          <a:bodyPr/>
          <a:lstStyle>
            <a:lvl1pPr>
              <a:defRPr smtClean="0"/>
            </a:lvl1pPr>
          </a:lstStyle>
          <a:p>
            <a:endParaRPr lang="zh-TW" altLang="en-US"/>
          </a:p>
        </p:txBody>
      </p:sp>
      <p:sp>
        <p:nvSpPr>
          <p:cNvPr id="10" name="投影片編號版面配置區 8"/>
          <p:cNvSpPr>
            <a:spLocks noGrp="1"/>
          </p:cNvSpPr>
          <p:nvPr>
            <p:ph type="sldNum" sz="quarter" idx="12"/>
          </p:nvPr>
        </p:nvSpPr>
        <p:spPr/>
        <p:txBody>
          <a:bodyPr/>
          <a:lstStyle>
            <a:lvl1pPr>
              <a:defRPr smtClean="0"/>
            </a:lvl1pPr>
          </a:lstStyle>
          <a:p>
            <a:fld id="{D9FE90B6-C6A9-46DD-9D3C-83B53CE74CE9}" type="slidenum">
              <a:rPr lang="zh-TW" altLang="en-US" smtClean="0"/>
              <a:pPr/>
              <a:t>‹#›</a:t>
            </a:fld>
            <a:endParaRPr lang="zh-TW" altLang="en-US"/>
          </a:p>
        </p:txBody>
      </p:sp>
    </p:spTree>
    <p:extLst>
      <p:ext uri="{BB962C8B-B14F-4D97-AF65-F5344CB8AC3E}">
        <p14:creationId xmlns:p14="http://schemas.microsoft.com/office/powerpoint/2010/main" val="2334637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 name="矩形 2"/>
          <p:cNvSpPr/>
          <p:nvPr/>
        </p:nvSpPr>
        <p:spPr>
          <a:xfrm>
            <a:off x="457200" y="1411288"/>
            <a:ext cx="8229600" cy="17462"/>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zh-CN" altLang="en-US">
              <a:solidFill>
                <a:srgbClr val="FFFFFF"/>
              </a:solidFill>
            </a:endParaRPr>
          </a:p>
        </p:txBody>
      </p:sp>
      <p:pic>
        <p:nvPicPr>
          <p:cNvPr id="4" name="圖片 9" descr="彩色LOGO2.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019925" y="188913"/>
            <a:ext cx="1908175"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標題 1"/>
          <p:cNvSpPr>
            <a:spLocks noGrp="1"/>
          </p:cNvSpPr>
          <p:nvPr>
            <p:ph type="title"/>
          </p:nvPr>
        </p:nvSpPr>
        <p:spPr/>
        <p:txBody>
          <a:bodyPr/>
          <a:lstStyle/>
          <a:p>
            <a:r>
              <a:rPr lang="zh-TW" altLang="en-US" smtClean="0"/>
              <a:t>按一下以編輯母片標題樣式</a:t>
            </a:r>
            <a:endParaRPr lang="en-US"/>
          </a:p>
        </p:txBody>
      </p:sp>
      <p:sp>
        <p:nvSpPr>
          <p:cNvPr id="5" name="日期版面配置區 2"/>
          <p:cNvSpPr>
            <a:spLocks noGrp="1"/>
          </p:cNvSpPr>
          <p:nvPr>
            <p:ph type="dt" sz="half" idx="10"/>
          </p:nvPr>
        </p:nvSpPr>
        <p:spPr/>
        <p:txBody>
          <a:bodyPr/>
          <a:lstStyle>
            <a:lvl1pPr>
              <a:defRPr smtClean="0"/>
            </a:lvl1pPr>
          </a:lstStyle>
          <a:p>
            <a:fld id="{4E357739-C7A9-4827-A777-A3C5CB206D43}" type="datetime1">
              <a:rPr lang="zh-TW" altLang="en-US" smtClean="0"/>
              <a:pPr/>
              <a:t>2016/4/26</a:t>
            </a:fld>
            <a:endParaRPr lang="zh-TW" altLang="en-US"/>
          </a:p>
        </p:txBody>
      </p:sp>
      <p:sp>
        <p:nvSpPr>
          <p:cNvPr id="6" name="頁尾版面配置區 3"/>
          <p:cNvSpPr>
            <a:spLocks noGrp="1"/>
          </p:cNvSpPr>
          <p:nvPr>
            <p:ph type="ftr" sz="quarter" idx="11"/>
          </p:nvPr>
        </p:nvSpPr>
        <p:spPr/>
        <p:txBody>
          <a:bodyPr rtlCol="0"/>
          <a:lstStyle>
            <a:lvl1pPr>
              <a:defRPr>
                <a:solidFill>
                  <a:schemeClr val="tx2">
                    <a:lumMod val="75000"/>
                    <a:lumOff val="25000"/>
                  </a:schemeClr>
                </a:solidFill>
                <a:latin typeface="Corbel" pitchFamily="34" charset="0"/>
                <a:ea typeface="新細明體" pitchFamily="18" charset="-120"/>
                <a:cs typeface="+mn-cs"/>
              </a:defRPr>
            </a:lvl1pPr>
          </a:lstStyle>
          <a:p>
            <a:endParaRPr lang="zh-TW" altLang="en-US"/>
          </a:p>
        </p:txBody>
      </p:sp>
      <p:sp>
        <p:nvSpPr>
          <p:cNvPr id="7" name="投影片編號版面配置區 4"/>
          <p:cNvSpPr>
            <a:spLocks noGrp="1"/>
          </p:cNvSpPr>
          <p:nvPr>
            <p:ph type="sldNum" sz="quarter" idx="12"/>
          </p:nvPr>
        </p:nvSpPr>
        <p:spPr/>
        <p:txBody>
          <a:bodyPr/>
          <a:lstStyle>
            <a:lvl1pPr>
              <a:defRPr smtClean="0"/>
            </a:lvl1pPr>
          </a:lstStyle>
          <a:p>
            <a:fld id="{D9FE90B6-C6A9-46DD-9D3C-83B53CE74CE9}" type="slidenum">
              <a:rPr lang="zh-TW" altLang="en-US" smtClean="0"/>
              <a:pPr/>
              <a:t>‹#›</a:t>
            </a:fld>
            <a:endParaRPr lang="zh-TW" altLang="en-US"/>
          </a:p>
        </p:txBody>
      </p:sp>
    </p:spTree>
    <p:extLst>
      <p:ext uri="{BB962C8B-B14F-4D97-AF65-F5344CB8AC3E}">
        <p14:creationId xmlns:p14="http://schemas.microsoft.com/office/powerpoint/2010/main" val="3292737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smtClean="0"/>
            </a:lvl1pPr>
          </a:lstStyle>
          <a:p>
            <a:fld id="{1EC9893F-707C-46B6-9873-B5278E56589F}" type="datetime1">
              <a:rPr lang="zh-TW" altLang="en-US" smtClean="0"/>
              <a:pPr/>
              <a:t>2016/4/26</a:t>
            </a:fld>
            <a:endParaRPr lang="zh-TW" altLang="en-US"/>
          </a:p>
        </p:txBody>
      </p:sp>
      <p:sp>
        <p:nvSpPr>
          <p:cNvPr id="3" name="頁尾版面配置區 2"/>
          <p:cNvSpPr>
            <a:spLocks noGrp="1"/>
          </p:cNvSpPr>
          <p:nvPr>
            <p:ph type="ftr" sz="quarter" idx="11"/>
          </p:nvPr>
        </p:nvSpPr>
        <p:spPr/>
        <p:txBody>
          <a:bodyPr/>
          <a:lstStyle>
            <a:lvl1pPr>
              <a:defRPr smtClean="0"/>
            </a:lvl1pPr>
          </a:lstStyle>
          <a:p>
            <a:endParaRPr lang="zh-TW" altLang="en-US"/>
          </a:p>
        </p:txBody>
      </p:sp>
      <p:sp>
        <p:nvSpPr>
          <p:cNvPr id="4" name="投影片編號版面配置區 3"/>
          <p:cNvSpPr>
            <a:spLocks noGrp="1"/>
          </p:cNvSpPr>
          <p:nvPr>
            <p:ph type="sldNum" sz="quarter" idx="12"/>
          </p:nvPr>
        </p:nvSpPr>
        <p:spPr/>
        <p:txBody>
          <a:bodyPr/>
          <a:lstStyle>
            <a:lvl1pPr>
              <a:defRPr smtClean="0"/>
            </a:lvl1pPr>
          </a:lstStyle>
          <a:p>
            <a:fld id="{D9FE90B6-C6A9-46DD-9D3C-83B53CE74CE9}" type="slidenum">
              <a:rPr lang="zh-TW" altLang="en-US" smtClean="0"/>
              <a:pPr/>
              <a:t>‹#›</a:t>
            </a:fld>
            <a:endParaRPr lang="zh-TW" altLang="en-US"/>
          </a:p>
        </p:txBody>
      </p:sp>
    </p:spTree>
    <p:extLst>
      <p:ext uri="{BB962C8B-B14F-4D97-AF65-F5344CB8AC3E}">
        <p14:creationId xmlns:p14="http://schemas.microsoft.com/office/powerpoint/2010/main" val="2332786748"/>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5" name="矩形 4"/>
          <p:cNvSpPr/>
          <p:nvPr/>
        </p:nvSpPr>
        <p:spPr>
          <a:xfrm>
            <a:off x="2786063" y="1054100"/>
            <a:ext cx="5903912" cy="17463"/>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zh-CN" altLang="en-US">
              <a:solidFill>
                <a:srgbClr val="FFFFFF"/>
              </a:solidFill>
            </a:endParaRPr>
          </a:p>
        </p:txBody>
      </p:sp>
      <p:sp>
        <p:nvSpPr>
          <p:cNvPr id="2" name="標題 1"/>
          <p:cNvSpPr>
            <a:spLocks noGrp="1"/>
          </p:cNvSpPr>
          <p:nvPr>
            <p:ph type="title"/>
          </p:nvPr>
        </p:nvSpPr>
        <p:spPr>
          <a:xfrm>
            <a:off x="2786050" y="228600"/>
            <a:ext cx="5900752" cy="842946"/>
          </a:xfrm>
        </p:spPr>
        <p:txBody>
          <a:bodyPr anchor="b"/>
          <a:lstStyle>
            <a:lvl1pPr algn="ctr">
              <a:defRPr sz="2800" b="0"/>
            </a:lvl1pPr>
          </a:lstStyle>
          <a:p>
            <a:r>
              <a:rPr lang="zh-TW" altLang="en-US" smtClean="0"/>
              <a:t>按一下以編輯母片標題樣式</a:t>
            </a:r>
            <a:endParaRPr lang="en-US"/>
          </a:p>
        </p:txBody>
      </p:sp>
      <p:sp>
        <p:nvSpPr>
          <p:cNvPr id="3" name="內容版面配置區 2"/>
          <p:cNvSpPr>
            <a:spLocks noGrp="1"/>
          </p:cNvSpPr>
          <p:nvPr>
            <p:ph idx="1"/>
          </p:nvPr>
        </p:nvSpPr>
        <p:spPr>
          <a:xfrm>
            <a:off x="2786050" y="1142984"/>
            <a:ext cx="5900750" cy="51435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文字版面配置區 3"/>
          <p:cNvSpPr>
            <a:spLocks noGrp="1"/>
          </p:cNvSpPr>
          <p:nvPr>
            <p:ph type="body" sz="half" idx="2"/>
          </p:nvPr>
        </p:nvSpPr>
        <p:spPr>
          <a:xfrm>
            <a:off x="457205" y="1142984"/>
            <a:ext cx="2257408" cy="5143536"/>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日期版面配置區 4"/>
          <p:cNvSpPr>
            <a:spLocks noGrp="1"/>
          </p:cNvSpPr>
          <p:nvPr>
            <p:ph type="dt" sz="half" idx="10"/>
          </p:nvPr>
        </p:nvSpPr>
        <p:spPr/>
        <p:txBody>
          <a:bodyPr/>
          <a:lstStyle>
            <a:lvl1pPr>
              <a:defRPr smtClean="0"/>
            </a:lvl1pPr>
          </a:lstStyle>
          <a:p>
            <a:fld id="{E1457BF8-4D98-4D6E-94A4-9990A1360686}" type="datetime1">
              <a:rPr lang="zh-TW" altLang="en-US" smtClean="0"/>
              <a:pPr/>
              <a:t>2016/4/26</a:t>
            </a:fld>
            <a:endParaRPr lang="zh-TW" altLang="en-US"/>
          </a:p>
        </p:txBody>
      </p:sp>
      <p:sp>
        <p:nvSpPr>
          <p:cNvPr id="7" name="頁尾版面配置區 5"/>
          <p:cNvSpPr>
            <a:spLocks noGrp="1"/>
          </p:cNvSpPr>
          <p:nvPr>
            <p:ph type="ftr" sz="quarter" idx="11"/>
          </p:nvPr>
        </p:nvSpPr>
        <p:spPr/>
        <p:txBody>
          <a:bodyPr/>
          <a:lstStyle>
            <a:lvl1pPr>
              <a:defRPr smtClean="0"/>
            </a:lvl1pPr>
          </a:lstStyle>
          <a:p>
            <a:endParaRPr lang="zh-TW" altLang="en-US"/>
          </a:p>
        </p:txBody>
      </p:sp>
      <p:sp>
        <p:nvSpPr>
          <p:cNvPr id="8" name="投影片編號版面配置區 6"/>
          <p:cNvSpPr>
            <a:spLocks noGrp="1"/>
          </p:cNvSpPr>
          <p:nvPr>
            <p:ph type="sldNum" sz="quarter" idx="12"/>
          </p:nvPr>
        </p:nvSpPr>
        <p:spPr/>
        <p:txBody>
          <a:bodyPr/>
          <a:lstStyle>
            <a:lvl1pPr>
              <a:defRPr smtClean="0"/>
            </a:lvl1pPr>
          </a:lstStyle>
          <a:p>
            <a:fld id="{D9FE90B6-C6A9-46DD-9D3C-83B53CE74CE9}" type="slidenum">
              <a:rPr lang="zh-TW" altLang="en-US" smtClean="0"/>
              <a:pPr/>
              <a:t>‹#›</a:t>
            </a:fld>
            <a:endParaRPr lang="zh-TW" altLang="en-US"/>
          </a:p>
        </p:txBody>
      </p:sp>
    </p:spTree>
    <p:extLst>
      <p:ext uri="{BB962C8B-B14F-4D97-AF65-F5344CB8AC3E}">
        <p14:creationId xmlns:p14="http://schemas.microsoft.com/office/powerpoint/2010/main" val="2656955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bg>
      <p:bgRef idx="1002">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533400" y="304800"/>
            <a:ext cx="6400800" cy="685800"/>
          </a:xfrm>
        </p:spPr>
        <p:txBody>
          <a:bodyPr/>
          <a:lstStyle>
            <a:lvl1pPr algn="l">
              <a:defRPr sz="2400" b="0"/>
            </a:lvl1pPr>
          </a:lstStyle>
          <a:p>
            <a:r>
              <a:rPr lang="zh-TW" altLang="en-US" smtClean="0"/>
              <a:t>按一下以編輯母片標題樣式</a:t>
            </a:r>
            <a:endParaRPr lang="en-US"/>
          </a:p>
        </p:txBody>
      </p:sp>
      <p:sp>
        <p:nvSpPr>
          <p:cNvPr id="3" name="圖片版面配置區 2"/>
          <p:cNvSpPr>
            <a:spLocks noGrp="1"/>
          </p:cNvSpPr>
          <p:nvPr>
            <p:ph type="pic" idx="1"/>
          </p:nvPr>
        </p:nvSpPr>
        <p:spPr>
          <a:xfrm>
            <a:off x="701552" y="1143000"/>
            <a:ext cx="7223248" cy="3980172"/>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smtClean="0"/>
              <a:t>將圖片拖曳至版面配置區或按一下圖示以新增</a:t>
            </a:r>
            <a:endParaRPr lang="en-US" noProof="0"/>
          </a:p>
        </p:txBody>
      </p:sp>
      <p:sp>
        <p:nvSpPr>
          <p:cNvPr id="4" name="文字版面配置區 3"/>
          <p:cNvSpPr>
            <a:spLocks noGrp="1"/>
          </p:cNvSpPr>
          <p:nvPr>
            <p:ph type="body" sz="half" idx="2"/>
          </p:nvPr>
        </p:nvSpPr>
        <p:spPr>
          <a:xfrm>
            <a:off x="2362200" y="5410200"/>
            <a:ext cx="5657888" cy="804862"/>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日期版面配置區 4"/>
          <p:cNvSpPr>
            <a:spLocks noGrp="1"/>
          </p:cNvSpPr>
          <p:nvPr>
            <p:ph type="dt" sz="half" idx="10"/>
          </p:nvPr>
        </p:nvSpPr>
        <p:spPr/>
        <p:txBody>
          <a:bodyPr/>
          <a:lstStyle>
            <a:lvl1pPr>
              <a:defRPr smtClean="0"/>
            </a:lvl1pPr>
          </a:lstStyle>
          <a:p>
            <a:fld id="{2C782990-E344-4DB1-8B1D-251024CD09C1}" type="datetime1">
              <a:rPr lang="zh-TW" altLang="en-US" smtClean="0"/>
              <a:pPr/>
              <a:t>2016/4/26</a:t>
            </a:fld>
            <a:endParaRPr lang="zh-TW" altLang="en-US"/>
          </a:p>
        </p:txBody>
      </p:sp>
      <p:sp>
        <p:nvSpPr>
          <p:cNvPr id="6" name="頁尾版面配置區 5"/>
          <p:cNvSpPr>
            <a:spLocks noGrp="1"/>
          </p:cNvSpPr>
          <p:nvPr>
            <p:ph type="ftr" sz="quarter" idx="11"/>
          </p:nvPr>
        </p:nvSpPr>
        <p:spPr/>
        <p:txBody>
          <a:bodyPr/>
          <a:lstStyle>
            <a:lvl1pPr>
              <a:defRPr smtClean="0"/>
            </a:lvl1pPr>
          </a:lstStyle>
          <a:p>
            <a:endParaRPr lang="zh-TW" altLang="en-US"/>
          </a:p>
        </p:txBody>
      </p:sp>
      <p:sp>
        <p:nvSpPr>
          <p:cNvPr id="7" name="投影片編號版面配置區 6"/>
          <p:cNvSpPr>
            <a:spLocks noGrp="1"/>
          </p:cNvSpPr>
          <p:nvPr>
            <p:ph type="sldNum" sz="quarter" idx="12"/>
          </p:nvPr>
        </p:nvSpPr>
        <p:spPr/>
        <p:txBody>
          <a:bodyPr/>
          <a:lstStyle>
            <a:lvl1pPr>
              <a:defRPr smtClean="0"/>
            </a:lvl1pPr>
          </a:lstStyle>
          <a:p>
            <a:fld id="{D9FE90B6-C6A9-46DD-9D3C-83B53CE74CE9}" type="slidenum">
              <a:rPr lang="zh-TW" altLang="en-US" smtClean="0"/>
              <a:pPr/>
              <a:t>‹#›</a:t>
            </a:fld>
            <a:endParaRPr lang="zh-TW" altLang="en-US"/>
          </a:p>
        </p:txBody>
      </p:sp>
    </p:spTree>
    <p:extLst>
      <p:ext uri="{BB962C8B-B14F-4D97-AF65-F5344CB8AC3E}">
        <p14:creationId xmlns:p14="http://schemas.microsoft.com/office/powerpoint/2010/main" val="52074400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6678613"/>
            <a:ext cx="9144000" cy="179387"/>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zh-CN" altLang="en-US">
              <a:solidFill>
                <a:srgbClr val="FFFFFF"/>
              </a:solidFill>
            </a:endParaRPr>
          </a:p>
        </p:txBody>
      </p:sp>
      <p:sp>
        <p:nvSpPr>
          <p:cNvPr id="1027" name="標題版面配置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8" name="文字版面配置區 2"/>
          <p:cNvSpPr>
            <a:spLocks noGrp="1"/>
          </p:cNvSpPr>
          <p:nvPr>
            <p:ph type="body" idx="1"/>
          </p:nvPr>
        </p:nvSpPr>
        <p:spPr bwMode="auto">
          <a:xfrm>
            <a:off x="457200" y="1600200"/>
            <a:ext cx="8229600"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76200" y="6400800"/>
            <a:ext cx="3200400" cy="284163"/>
          </a:xfrm>
          <a:prstGeom prst="rect">
            <a:avLst/>
          </a:prstGeom>
        </p:spPr>
        <p:txBody>
          <a:bodyPr vert="horz" wrap="square" lIns="91440" tIns="45720" rIns="91440" bIns="45720" numCol="1" anchor="b" anchorCtr="0" compatLnSpc="1">
            <a:prstTxWarp prst="textNoShape">
              <a:avLst/>
            </a:prstTxWarp>
          </a:bodyPr>
          <a:lstStyle>
            <a:lvl1pPr>
              <a:defRPr kumimoji="0" sz="1100" smtClean="0">
                <a:solidFill>
                  <a:srgbClr val="636363"/>
                </a:solidFill>
              </a:defRPr>
            </a:lvl1pPr>
          </a:lstStyle>
          <a:p>
            <a:fld id="{5BCAC5A2-D0B9-4796-8A9C-8DD7E916D25F}" type="datetime1">
              <a:rPr lang="zh-TW" altLang="en-US" smtClean="0"/>
              <a:pPr/>
              <a:t>2016/4/26</a:t>
            </a:fld>
            <a:endParaRPr lang="zh-TW" altLang="en-US"/>
          </a:p>
        </p:txBody>
      </p:sp>
      <p:sp>
        <p:nvSpPr>
          <p:cNvPr id="5" name="頁尾版面配置區 4"/>
          <p:cNvSpPr>
            <a:spLocks noGrp="1"/>
          </p:cNvSpPr>
          <p:nvPr>
            <p:ph type="ftr" sz="quarter" idx="3"/>
          </p:nvPr>
        </p:nvSpPr>
        <p:spPr>
          <a:xfrm>
            <a:off x="5334000" y="6400800"/>
            <a:ext cx="3733800" cy="284163"/>
          </a:xfrm>
          <a:prstGeom prst="rect">
            <a:avLst/>
          </a:prstGeom>
        </p:spPr>
        <p:txBody>
          <a:bodyPr vert="horz" wrap="square" lIns="91440" tIns="45720" rIns="91440" bIns="45720" numCol="1" anchor="ctr" anchorCtr="0" compatLnSpc="1">
            <a:prstTxWarp prst="textNoShape">
              <a:avLst/>
            </a:prstTxWarp>
          </a:bodyPr>
          <a:lstStyle>
            <a:lvl1pPr algn="r">
              <a:defRPr kumimoji="0" sz="1100" smtClean="0">
                <a:solidFill>
                  <a:srgbClr val="636363"/>
                </a:solidFill>
              </a:defRPr>
            </a:lvl1pPr>
          </a:lstStyle>
          <a:p>
            <a:endParaRPr lang="zh-TW" altLang="en-US"/>
          </a:p>
        </p:txBody>
      </p:sp>
      <p:sp>
        <p:nvSpPr>
          <p:cNvPr id="6" name="投影片編號版面配置區 5"/>
          <p:cNvSpPr>
            <a:spLocks noGrp="1"/>
          </p:cNvSpPr>
          <p:nvPr>
            <p:ph type="sldNum" sz="quarter" idx="4"/>
          </p:nvPr>
        </p:nvSpPr>
        <p:spPr>
          <a:xfrm>
            <a:off x="4114800" y="6400800"/>
            <a:ext cx="914400" cy="284163"/>
          </a:xfrm>
          <a:prstGeom prst="rect">
            <a:avLst/>
          </a:prstGeom>
          <a:noFill/>
        </p:spPr>
        <p:txBody>
          <a:bodyPr vert="horz" wrap="square" lIns="45720" tIns="45720" rIns="45720" bIns="45720" numCol="1" anchor="ctr" anchorCtr="0" compatLnSpc="1">
            <a:prstTxWarp prst="textNoShape">
              <a:avLst/>
            </a:prstTxWarp>
          </a:bodyPr>
          <a:lstStyle>
            <a:lvl1pPr algn="ctr">
              <a:defRPr kumimoji="0" sz="1100" smtClean="0">
                <a:solidFill>
                  <a:srgbClr val="636363"/>
                </a:solidFill>
              </a:defRPr>
            </a:lvl1pPr>
          </a:lstStyle>
          <a:p>
            <a:fld id="{D9FE90B6-C6A9-46DD-9D3C-83B53CE74CE9}" type="slidenum">
              <a:rPr lang="zh-TW" altLang="en-US" smtClean="0"/>
              <a:pPr/>
              <a:t>‹#›</a:t>
            </a:fld>
            <a:endParaRPr lang="zh-TW" altLang="en-US"/>
          </a:p>
        </p:txBody>
      </p:sp>
      <p:sp>
        <p:nvSpPr>
          <p:cNvPr id="8" name="矩形 7"/>
          <p:cNvSpPr/>
          <p:nvPr/>
        </p:nvSpPr>
        <p:spPr>
          <a:xfrm>
            <a:off x="0" y="0"/>
            <a:ext cx="9144000" cy="10795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kumimoji="0" lang="zh-CN" altLang="en-US">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kumimoji="1" sz="4400" kern="1200">
          <a:solidFill>
            <a:schemeClr val="tx2"/>
          </a:solidFill>
          <a:latin typeface="+mj-lt"/>
          <a:ea typeface="新細明體" charset="0"/>
          <a:cs typeface="新細明體" charset="0"/>
        </a:defRPr>
      </a:lvl1pPr>
      <a:lvl2pPr algn="ctr" rtl="0" eaLnBrk="1" fontAlgn="base" hangingPunct="1">
        <a:spcBef>
          <a:spcPct val="0"/>
        </a:spcBef>
        <a:spcAft>
          <a:spcPct val="0"/>
        </a:spcAft>
        <a:defRPr kumimoji="1" sz="4400">
          <a:solidFill>
            <a:schemeClr val="tx2"/>
          </a:solidFill>
          <a:latin typeface="Franklin Gothic Medium" charset="0"/>
          <a:ea typeface="新細明體" charset="0"/>
          <a:cs typeface="新細明體" charset="0"/>
        </a:defRPr>
      </a:lvl2pPr>
      <a:lvl3pPr algn="ctr" rtl="0" eaLnBrk="1" fontAlgn="base" hangingPunct="1">
        <a:spcBef>
          <a:spcPct val="0"/>
        </a:spcBef>
        <a:spcAft>
          <a:spcPct val="0"/>
        </a:spcAft>
        <a:defRPr kumimoji="1" sz="4400">
          <a:solidFill>
            <a:schemeClr val="tx2"/>
          </a:solidFill>
          <a:latin typeface="Franklin Gothic Medium" charset="0"/>
          <a:ea typeface="新細明體" charset="0"/>
          <a:cs typeface="新細明體" charset="0"/>
        </a:defRPr>
      </a:lvl3pPr>
      <a:lvl4pPr algn="ctr" rtl="0" eaLnBrk="1" fontAlgn="base" hangingPunct="1">
        <a:spcBef>
          <a:spcPct val="0"/>
        </a:spcBef>
        <a:spcAft>
          <a:spcPct val="0"/>
        </a:spcAft>
        <a:defRPr kumimoji="1" sz="4400">
          <a:solidFill>
            <a:schemeClr val="tx2"/>
          </a:solidFill>
          <a:latin typeface="Franklin Gothic Medium" charset="0"/>
          <a:ea typeface="新細明體" charset="0"/>
          <a:cs typeface="新細明體" charset="0"/>
        </a:defRPr>
      </a:lvl4pPr>
      <a:lvl5pPr algn="ctr" rtl="0" eaLnBrk="1" fontAlgn="base" hangingPunct="1">
        <a:spcBef>
          <a:spcPct val="0"/>
        </a:spcBef>
        <a:spcAft>
          <a:spcPct val="0"/>
        </a:spcAft>
        <a:defRPr kumimoji="1" sz="4400">
          <a:solidFill>
            <a:schemeClr val="tx2"/>
          </a:solidFill>
          <a:latin typeface="Franklin Gothic Medium" charset="0"/>
          <a:ea typeface="新細明體" charset="0"/>
          <a:cs typeface="新細明體" charset="0"/>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fontAlgn="base" hangingPunct="1">
        <a:spcBef>
          <a:spcPct val="20000"/>
        </a:spcBef>
        <a:spcAft>
          <a:spcPct val="0"/>
        </a:spcAft>
        <a:buClr>
          <a:schemeClr val="tx2"/>
        </a:buClr>
        <a:buSzPct val="50000"/>
        <a:buFont typeface="Wingdings 2" charset="0"/>
        <a:buChar char="ß"/>
        <a:defRPr kumimoji="1" sz="3200" kern="1200">
          <a:solidFill>
            <a:schemeClr val="tx1"/>
          </a:solidFill>
          <a:latin typeface="+mn-lt"/>
          <a:ea typeface="新細明體" charset="0"/>
          <a:cs typeface="新細明體" charset="0"/>
        </a:defRPr>
      </a:lvl1pPr>
      <a:lvl2pPr marL="742950" indent="-285750" algn="l" rtl="0" eaLnBrk="1" fontAlgn="base" hangingPunct="1">
        <a:spcBef>
          <a:spcPct val="20000"/>
        </a:spcBef>
        <a:spcAft>
          <a:spcPct val="0"/>
        </a:spcAft>
        <a:buClr>
          <a:schemeClr val="tx2"/>
        </a:buClr>
        <a:buSzPct val="50000"/>
        <a:buFont typeface="Wingdings 2" charset="0"/>
        <a:buChar char="Þ"/>
        <a:defRPr kumimoji="1" sz="2800" kern="1200">
          <a:solidFill>
            <a:schemeClr val="tx1"/>
          </a:solidFill>
          <a:latin typeface="+mn-lt"/>
          <a:ea typeface="新細明體" charset="0"/>
          <a:cs typeface="+mn-cs"/>
        </a:defRPr>
      </a:lvl2pPr>
      <a:lvl3pPr marL="1143000" indent="-228600" algn="l" rtl="0" eaLnBrk="1" fontAlgn="base" hangingPunct="1">
        <a:spcBef>
          <a:spcPct val="20000"/>
        </a:spcBef>
        <a:spcAft>
          <a:spcPct val="0"/>
        </a:spcAft>
        <a:buClr>
          <a:schemeClr val="tx2"/>
        </a:buClr>
        <a:buSzPct val="50000"/>
        <a:buFont typeface="Wingdings 2" charset="0"/>
        <a:buChar char=""/>
        <a:defRPr kumimoji="1" sz="2400" kern="1200">
          <a:solidFill>
            <a:schemeClr val="tx1"/>
          </a:solidFill>
          <a:latin typeface="+mn-lt"/>
          <a:ea typeface="新細明體" charset="0"/>
          <a:cs typeface="+mn-cs"/>
        </a:defRPr>
      </a:lvl3pPr>
      <a:lvl4pPr marL="1600200" indent="-228600" algn="l" rtl="0" eaLnBrk="1" fontAlgn="base" hangingPunct="1">
        <a:spcBef>
          <a:spcPct val="20000"/>
        </a:spcBef>
        <a:spcAft>
          <a:spcPct val="0"/>
        </a:spcAft>
        <a:buClr>
          <a:schemeClr val="tx2"/>
        </a:buClr>
        <a:buSzPct val="50000"/>
        <a:buFont typeface="Wingdings 2" charset="0"/>
        <a:buChar char=""/>
        <a:defRPr kumimoji="1" sz="2000" kern="1200">
          <a:solidFill>
            <a:schemeClr val="tx1"/>
          </a:solidFill>
          <a:latin typeface="+mn-lt"/>
          <a:ea typeface="新細明體" charset="0"/>
          <a:cs typeface="+mn-cs"/>
        </a:defRPr>
      </a:lvl4pPr>
      <a:lvl5pPr marL="2057400" indent="-228600" algn="l" rtl="0" eaLnBrk="1" fontAlgn="base" hangingPunct="1">
        <a:spcBef>
          <a:spcPct val="20000"/>
        </a:spcBef>
        <a:spcAft>
          <a:spcPct val="0"/>
        </a:spcAft>
        <a:buClr>
          <a:schemeClr val="tx2"/>
        </a:buClr>
        <a:buSzPct val="50000"/>
        <a:buFont typeface="Wingdings 2" charset="0"/>
        <a:buChar char=""/>
        <a:defRPr kumimoji="1" sz="2000" kern="1200">
          <a:solidFill>
            <a:schemeClr val="tx1"/>
          </a:solidFill>
          <a:latin typeface="+mn-lt"/>
          <a:ea typeface="新細明體" charset="0"/>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07504" y="2276872"/>
            <a:ext cx="9036496" cy="1682302"/>
          </a:xfrm>
        </p:spPr>
        <p:txBody>
          <a:bodyPr>
            <a:normAutofit fontScale="90000"/>
          </a:bodyPr>
          <a:lstStyle/>
          <a:p>
            <a:r>
              <a:rPr lang="zh-TW" altLang="en-US" dirty="0" smtClean="0"/>
              <a:t>發明人如何檢視並審核事務所撰寫之專利</a:t>
            </a:r>
            <a:r>
              <a:rPr lang="zh-TW" altLang="en-US" dirty="0" smtClean="0"/>
              <a:t>申請文件</a:t>
            </a:r>
            <a:r>
              <a:rPr lang="zh-TW" altLang="en-US" dirty="0" smtClean="0"/>
              <a:t>，</a:t>
            </a:r>
            <a:r>
              <a:rPr lang="zh-TW" altLang="en-US" dirty="0" smtClean="0"/>
              <a:t>必要的</a:t>
            </a:r>
            <a:r>
              <a:rPr lang="en-US" altLang="zh-TW" dirty="0" smtClean="0"/>
              <a:t>checklist</a:t>
            </a:r>
            <a:r>
              <a:rPr lang="zh-TW" altLang="en-US" dirty="0" smtClean="0"/>
              <a:t>有哪些</a:t>
            </a:r>
            <a:r>
              <a:rPr lang="en-US" altLang="zh-TW" dirty="0" smtClean="0"/>
              <a:t>?</a:t>
            </a:r>
            <a:endParaRPr lang="zh-TW" altLang="en-US" dirty="0"/>
          </a:p>
        </p:txBody>
      </p:sp>
      <p:sp>
        <p:nvSpPr>
          <p:cNvPr id="3" name="副標題 2"/>
          <p:cNvSpPr>
            <a:spLocks noGrp="1"/>
          </p:cNvSpPr>
          <p:nvPr>
            <p:ph type="subTitle" idx="1"/>
          </p:nvPr>
        </p:nvSpPr>
        <p:spPr>
          <a:xfrm>
            <a:off x="1403648" y="4581128"/>
            <a:ext cx="6400800" cy="1752600"/>
          </a:xfrm>
        </p:spPr>
        <p:txBody>
          <a:bodyPr/>
          <a:lstStyle/>
          <a:p>
            <a:r>
              <a:rPr lang="zh-TW" altLang="en-US" dirty="0" smtClean="0"/>
              <a:t>寰灜法律事務所</a:t>
            </a:r>
            <a:endParaRPr lang="en-US" altLang="zh-TW" dirty="0" smtClean="0"/>
          </a:p>
          <a:p>
            <a:r>
              <a:rPr lang="zh-TW" altLang="en-US" dirty="0" smtClean="0"/>
              <a:t>童啟哲專利師</a:t>
            </a: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1</a:t>
            </a:fld>
            <a:endParaRPr lang="zh-TW" altLang="en-US"/>
          </a:p>
        </p:txBody>
      </p:sp>
    </p:spTree>
    <p:extLst>
      <p:ext uri="{BB962C8B-B14F-4D97-AF65-F5344CB8AC3E}">
        <p14:creationId xmlns:p14="http://schemas.microsoft.com/office/powerpoint/2010/main" val="275091634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專利文件</a:t>
            </a:r>
            <a:r>
              <a:rPr lang="zh-TW" altLang="en-US" dirty="0" smtClean="0"/>
              <a:t>的閱讀者</a:t>
            </a:r>
            <a:endParaRPr lang="zh-TW" altLang="en-US" dirty="0"/>
          </a:p>
        </p:txBody>
      </p:sp>
      <p:graphicFrame>
        <p:nvGraphicFramePr>
          <p:cNvPr id="6" name="內容版面配置區 5"/>
          <p:cNvGraphicFramePr>
            <a:graphicFrameLocks noGrp="1"/>
          </p:cNvGraphicFramePr>
          <p:nvPr>
            <p:ph idx="1"/>
            <p:extLst>
              <p:ext uri="{D42A27DB-BD31-4B8C-83A1-F6EECF244321}">
                <p14:modId xmlns:p14="http://schemas.microsoft.com/office/powerpoint/2010/main" val="2581423624"/>
              </p:ext>
            </p:extLst>
          </p:nvPr>
        </p:nvGraphicFramePr>
        <p:xfrm>
          <a:off x="539552" y="1844825"/>
          <a:ext cx="8136904" cy="4002738"/>
        </p:xfrm>
        <a:graphic>
          <a:graphicData uri="http://schemas.openxmlformats.org/drawingml/2006/table">
            <a:tbl>
              <a:tblPr firstRow="1" firstCol="1" bandRow="1"/>
              <a:tblGrid>
                <a:gridCol w="2312041"/>
                <a:gridCol w="5824863"/>
              </a:tblGrid>
              <a:tr h="545203">
                <a:tc>
                  <a:txBody>
                    <a:bodyPr/>
                    <a:lstStyle/>
                    <a:p>
                      <a:pPr>
                        <a:spcAft>
                          <a:spcPts val="0"/>
                        </a:spcAft>
                      </a:pPr>
                      <a:r>
                        <a:rPr lang="zh-TW" sz="2400" b="1" u="sng" kern="100" dirty="0" smtClean="0">
                          <a:effectLst/>
                          <a:latin typeface="新細明體"/>
                          <a:cs typeface="新細明體"/>
                        </a:rPr>
                        <a:t>讀者</a:t>
                      </a:r>
                      <a:endParaRPr lang="zh-TW" sz="2400" b="1" u="sng"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400" b="1" u="sng" kern="100" dirty="0">
                          <a:effectLst/>
                          <a:latin typeface="新細明體"/>
                          <a:cs typeface="新細明體"/>
                        </a:rPr>
                        <a:t>閱讀目的</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5203">
                <a:tc>
                  <a:txBody>
                    <a:bodyPr/>
                    <a:lstStyle/>
                    <a:p>
                      <a:pPr>
                        <a:spcAft>
                          <a:spcPts val="0"/>
                        </a:spcAft>
                      </a:pPr>
                      <a:r>
                        <a:rPr lang="zh-TW" sz="2400" kern="100">
                          <a:effectLst/>
                          <a:latin typeface="新細明體"/>
                          <a:cs typeface="新細明體"/>
                        </a:rPr>
                        <a:t>智財局審查官</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400" kern="100" dirty="0">
                          <a:effectLst/>
                          <a:latin typeface="新細明體"/>
                          <a:cs typeface="新細明體"/>
                        </a:rPr>
                        <a:t>申請時，判斷</a:t>
                      </a:r>
                      <a:r>
                        <a:rPr lang="zh-TW" sz="2400" u="sng" kern="100" dirty="0">
                          <a:effectLst/>
                          <a:latin typeface="新細明體"/>
                          <a:cs typeface="新細明體"/>
                        </a:rPr>
                        <a:t>有效性</a:t>
                      </a:r>
                      <a:endParaRPr lang="zh-TW" sz="24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5203">
                <a:tc>
                  <a:txBody>
                    <a:bodyPr/>
                    <a:lstStyle/>
                    <a:p>
                      <a:pPr>
                        <a:spcAft>
                          <a:spcPts val="0"/>
                        </a:spcAft>
                      </a:pPr>
                      <a:r>
                        <a:rPr lang="zh-TW" sz="2400" kern="100">
                          <a:effectLst/>
                          <a:latin typeface="新細明體"/>
                          <a:cs typeface="新細明體"/>
                        </a:rPr>
                        <a:t>法官</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400" kern="100" dirty="0">
                          <a:effectLst/>
                          <a:latin typeface="新細明體"/>
                          <a:cs typeface="新細明體"/>
                        </a:rPr>
                        <a:t>訴訟時，判斷</a:t>
                      </a:r>
                      <a:r>
                        <a:rPr lang="zh-TW" sz="2400" u="sng" kern="100" dirty="0">
                          <a:effectLst/>
                          <a:latin typeface="新細明體"/>
                          <a:cs typeface="新細明體"/>
                        </a:rPr>
                        <a:t>有效性</a:t>
                      </a:r>
                      <a:r>
                        <a:rPr lang="zh-TW" sz="2400" kern="100" dirty="0">
                          <a:effectLst/>
                          <a:latin typeface="新細明體"/>
                          <a:cs typeface="新細明體"/>
                        </a:rPr>
                        <a:t>、</a:t>
                      </a:r>
                      <a:r>
                        <a:rPr lang="zh-TW" sz="2400" u="sng" kern="100" dirty="0">
                          <a:effectLst/>
                          <a:latin typeface="新細明體"/>
                          <a:cs typeface="新細明體"/>
                        </a:rPr>
                        <a:t>侵權與否</a:t>
                      </a:r>
                      <a:endParaRPr lang="zh-TW" sz="24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5203">
                <a:tc>
                  <a:txBody>
                    <a:bodyPr/>
                    <a:lstStyle/>
                    <a:p>
                      <a:pPr>
                        <a:spcAft>
                          <a:spcPts val="0"/>
                        </a:spcAft>
                      </a:pPr>
                      <a:r>
                        <a:rPr lang="zh-TW" sz="2400" kern="100">
                          <a:effectLst/>
                          <a:latin typeface="新細明體"/>
                          <a:cs typeface="新細明體"/>
                        </a:rPr>
                        <a:t>研發人員</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400" kern="100" dirty="0">
                          <a:effectLst/>
                          <a:latin typeface="新細明體"/>
                          <a:cs typeface="新細明體"/>
                        </a:rPr>
                        <a:t>瞭解</a:t>
                      </a:r>
                      <a:r>
                        <a:rPr lang="zh-TW" sz="2400" u="sng" kern="100" dirty="0">
                          <a:effectLst/>
                          <a:latin typeface="新細明體"/>
                          <a:cs typeface="新細明體"/>
                        </a:rPr>
                        <a:t>近期技術</a:t>
                      </a:r>
                      <a:r>
                        <a:rPr lang="zh-TW" sz="2400" kern="100" dirty="0">
                          <a:effectLst/>
                          <a:latin typeface="新細明體"/>
                          <a:cs typeface="新細明體"/>
                        </a:rPr>
                        <a:t>；</a:t>
                      </a:r>
                      <a:r>
                        <a:rPr lang="zh-TW" sz="2400" u="sng" kern="100" dirty="0">
                          <a:effectLst/>
                          <a:latin typeface="新細明體"/>
                          <a:cs typeface="新細明體"/>
                        </a:rPr>
                        <a:t>逆向工程</a:t>
                      </a:r>
                      <a:r>
                        <a:rPr lang="zh-TW" sz="2400" kern="100" dirty="0">
                          <a:effectLst/>
                          <a:latin typeface="新細明體"/>
                          <a:cs typeface="新細明體"/>
                        </a:rPr>
                        <a:t>相關資訊</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5203">
                <a:tc>
                  <a:txBody>
                    <a:bodyPr/>
                    <a:lstStyle/>
                    <a:p>
                      <a:pPr>
                        <a:spcAft>
                          <a:spcPts val="0"/>
                        </a:spcAft>
                      </a:pPr>
                      <a:r>
                        <a:rPr lang="zh-TW" sz="2400" kern="100">
                          <a:effectLst/>
                          <a:latin typeface="新細明體"/>
                          <a:cs typeface="新細明體"/>
                        </a:rPr>
                        <a:t>競爭對手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sz="2400" u="sng" kern="100" dirty="0" smtClean="0">
                          <a:solidFill>
                            <a:schemeClr val="tx1"/>
                          </a:solidFill>
                          <a:effectLst/>
                          <a:latin typeface="新細明體"/>
                          <a:ea typeface="+mn-ea"/>
                          <a:cs typeface="新細明體"/>
                        </a:rPr>
                        <a:t>產品</a:t>
                      </a:r>
                      <a:r>
                        <a:rPr lang="zh-TW" altLang="en-US" sz="2400" kern="100" dirty="0" smtClean="0">
                          <a:solidFill>
                            <a:schemeClr val="tx1"/>
                          </a:solidFill>
                          <a:effectLst/>
                          <a:latin typeface="新細明體"/>
                          <a:ea typeface="+mn-ea"/>
                          <a:cs typeface="新細明體"/>
                        </a:rPr>
                        <a:t>是否受</a:t>
                      </a:r>
                      <a:r>
                        <a:rPr lang="zh-TW" sz="2400" kern="100" dirty="0" smtClean="0">
                          <a:solidFill>
                            <a:schemeClr val="tx1"/>
                          </a:solidFill>
                          <a:effectLst/>
                          <a:latin typeface="新細明體"/>
                          <a:ea typeface="+mn-ea"/>
                          <a:cs typeface="新細明體"/>
                        </a:rPr>
                        <a:t>申請</a:t>
                      </a:r>
                      <a:r>
                        <a:rPr lang="zh-TW" sz="2400" kern="100" dirty="0">
                          <a:solidFill>
                            <a:schemeClr val="tx1"/>
                          </a:solidFill>
                          <a:effectLst/>
                          <a:latin typeface="新細明體"/>
                          <a:ea typeface="+mn-ea"/>
                          <a:cs typeface="新細明體"/>
                        </a:rPr>
                        <a:t>專利範圍</a:t>
                      </a:r>
                      <a:r>
                        <a:rPr lang="zh-TW" sz="2400" kern="100" dirty="0" smtClean="0">
                          <a:solidFill>
                            <a:schemeClr val="tx1"/>
                          </a:solidFill>
                          <a:effectLst/>
                          <a:latin typeface="新細明體"/>
                          <a:ea typeface="+mn-ea"/>
                          <a:cs typeface="新細明體"/>
                        </a:rPr>
                        <a:t>涵蓋</a:t>
                      </a:r>
                      <a:r>
                        <a:rPr lang="zh-TW" altLang="en-US" sz="2400" kern="100" dirty="0" smtClean="0">
                          <a:solidFill>
                            <a:schemeClr val="tx1"/>
                          </a:solidFill>
                          <a:effectLst/>
                          <a:latin typeface="新細明體"/>
                          <a:ea typeface="+mn-ea"/>
                          <a:cs typeface="新細明體"/>
                        </a:rPr>
                        <a:t>，</a:t>
                      </a:r>
                      <a:r>
                        <a:rPr lang="zh-TW" altLang="zh-TW" sz="2400" kern="100" dirty="0" smtClean="0">
                          <a:effectLst/>
                          <a:latin typeface="新細明體"/>
                          <a:cs typeface="新細明體"/>
                        </a:rPr>
                        <a:t>設法</a:t>
                      </a:r>
                      <a:r>
                        <a:rPr lang="zh-TW" altLang="zh-TW" sz="2400" u="sng" kern="100" dirty="0" smtClean="0">
                          <a:effectLst/>
                          <a:latin typeface="新細明體"/>
                          <a:cs typeface="新細明體"/>
                        </a:rPr>
                        <a:t>迴避設計</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5203">
                <a:tc>
                  <a:txBody>
                    <a:bodyPr/>
                    <a:lstStyle/>
                    <a:p>
                      <a:pPr>
                        <a:spcAft>
                          <a:spcPts val="0"/>
                        </a:spcAft>
                      </a:pPr>
                      <a:r>
                        <a:rPr lang="zh-TW" sz="2400" kern="100">
                          <a:effectLst/>
                          <a:latin typeface="新細明體"/>
                          <a:cs typeface="新細明體"/>
                        </a:rPr>
                        <a:t>侵權者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altLang="en-US" sz="2400" u="none" kern="100" dirty="0" smtClean="0">
                          <a:effectLst/>
                          <a:latin typeface="新細明體"/>
                          <a:cs typeface="新細明體"/>
                        </a:rPr>
                        <a:t>找出瑕疵</a:t>
                      </a:r>
                      <a:r>
                        <a:rPr lang="zh-TW" altLang="en-US" sz="2400" u="sng" kern="100" dirty="0" smtClean="0">
                          <a:effectLst/>
                          <a:latin typeface="新細明體"/>
                          <a:cs typeface="新細明體"/>
                        </a:rPr>
                        <a:t>舉發專利</a:t>
                      </a:r>
                      <a:endParaRPr lang="zh-TW" sz="2400" u="sng"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5203">
                <a:tc>
                  <a:txBody>
                    <a:bodyPr/>
                    <a:lstStyle/>
                    <a:p>
                      <a:pPr>
                        <a:spcAft>
                          <a:spcPts val="0"/>
                        </a:spcAft>
                      </a:pPr>
                      <a:r>
                        <a:rPr lang="zh-TW" sz="2400" kern="100">
                          <a:effectLst/>
                          <a:latin typeface="新細明體"/>
                          <a:cs typeface="新細明體"/>
                        </a:rPr>
                        <a:t>尋求授權者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400" kern="100" dirty="0">
                          <a:effectLst/>
                          <a:latin typeface="新細明體"/>
                          <a:cs typeface="新細明體"/>
                        </a:rPr>
                        <a:t>從申請專利範圍，</a:t>
                      </a:r>
                      <a:r>
                        <a:rPr lang="zh-TW" sz="2400" u="sng" kern="100" dirty="0">
                          <a:effectLst/>
                          <a:latin typeface="新細明體"/>
                          <a:cs typeface="新細明體"/>
                        </a:rPr>
                        <a:t>尋找所需技術</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投影片編號版面配置區 3"/>
          <p:cNvSpPr>
            <a:spLocks noGrp="1"/>
          </p:cNvSpPr>
          <p:nvPr>
            <p:ph type="sldNum" sz="quarter" idx="12"/>
          </p:nvPr>
        </p:nvSpPr>
        <p:spPr/>
        <p:txBody>
          <a:bodyPr/>
          <a:lstStyle/>
          <a:p>
            <a:fld id="{D9FE90B6-C6A9-46DD-9D3C-83B53CE74CE9}" type="slidenum">
              <a:rPr lang="zh-TW" altLang="en-US" smtClean="0"/>
              <a:pPr/>
              <a:t>10</a:t>
            </a:fld>
            <a:endParaRPr lang="zh-TW" altLang="en-US"/>
          </a:p>
        </p:txBody>
      </p:sp>
    </p:spTree>
    <p:extLst>
      <p:ext uri="{BB962C8B-B14F-4D97-AF65-F5344CB8AC3E}">
        <p14:creationId xmlns:p14="http://schemas.microsoft.com/office/powerpoint/2010/main" val="59369321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一般性檢查重點</a:t>
            </a:r>
            <a:endParaRPr kumimoji="1" lang="zh-TW" altLang="en-US" dirty="0"/>
          </a:p>
        </p:txBody>
      </p:sp>
      <p:sp>
        <p:nvSpPr>
          <p:cNvPr id="3" name="內容版面配置區 2"/>
          <p:cNvSpPr>
            <a:spLocks noGrp="1"/>
          </p:cNvSpPr>
          <p:nvPr>
            <p:ph idx="1"/>
          </p:nvPr>
        </p:nvSpPr>
        <p:spPr/>
        <p:txBody>
          <a:bodyPr/>
          <a:lstStyle/>
          <a:p>
            <a:r>
              <a:rPr kumimoji="1" lang="zh-TW" altLang="en-US" dirty="0" smtClean="0"/>
              <a:t>保護範圍確認</a:t>
            </a:r>
            <a:endParaRPr kumimoji="1" lang="en-US" altLang="zh-TW" dirty="0" smtClean="0"/>
          </a:p>
          <a:p>
            <a:endParaRPr kumimoji="1" lang="en-US" altLang="zh-TW" dirty="0" smtClean="0"/>
          </a:p>
          <a:p>
            <a:r>
              <a:rPr lang="zh-TW" altLang="en-US" dirty="0" smtClean="0"/>
              <a:t>技術內容確認</a:t>
            </a:r>
            <a:endParaRPr kumimoji="1"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11</a:t>
            </a:fld>
            <a:endParaRPr lang="zh-TW" altLang="en-US"/>
          </a:p>
        </p:txBody>
      </p:sp>
    </p:spTree>
    <p:extLst>
      <p:ext uri="{BB962C8B-B14F-4D97-AF65-F5344CB8AC3E}">
        <p14:creationId xmlns:p14="http://schemas.microsoft.com/office/powerpoint/2010/main" val="542890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保護範圍確認</a:t>
            </a:r>
            <a:endParaRPr lang="zh-TW" altLang="en-US" dirty="0"/>
          </a:p>
        </p:txBody>
      </p:sp>
      <p:sp>
        <p:nvSpPr>
          <p:cNvPr id="3" name="內容版面配置區 2"/>
          <p:cNvSpPr>
            <a:spLocks noGrp="1"/>
          </p:cNvSpPr>
          <p:nvPr>
            <p:ph idx="1"/>
          </p:nvPr>
        </p:nvSpPr>
        <p:spPr>
          <a:xfrm>
            <a:off x="467544" y="980728"/>
            <a:ext cx="8229600" cy="4686300"/>
          </a:xfrm>
        </p:spPr>
        <p:txBody>
          <a:bodyPr>
            <a:normAutofit fontScale="85000" lnSpcReduction="20000"/>
          </a:bodyPr>
          <a:lstStyle/>
          <a:p>
            <a:pPr marL="0" indent="0">
              <a:buNone/>
            </a:pPr>
            <a:endParaRPr lang="en-US" altLang="zh-TW" dirty="0" smtClean="0"/>
          </a:p>
          <a:p>
            <a:r>
              <a:rPr lang="zh-TW" altLang="en-US" dirty="0" smtClean="0"/>
              <a:t>須符合專</a:t>
            </a:r>
            <a:r>
              <a:rPr lang="zh-TW" altLang="en-US" dirty="0" smtClean="0"/>
              <a:t>利要件</a:t>
            </a:r>
            <a:endParaRPr lang="en-US" altLang="zh-TW" dirty="0" smtClean="0"/>
          </a:p>
          <a:p>
            <a:pPr lvl="1"/>
            <a:r>
              <a:rPr lang="zh-TW" altLang="en-US" dirty="0" smtClean="0"/>
              <a:t>若說明書不符合專利要件，即使拿到專利，亦容易被</a:t>
            </a:r>
            <a:r>
              <a:rPr lang="zh-TW" altLang="en-US" u="sng" dirty="0" smtClean="0"/>
              <a:t>競爭對手</a:t>
            </a:r>
            <a:r>
              <a:rPr lang="zh-TW" altLang="en-US" dirty="0" smtClean="0"/>
              <a:t>與</a:t>
            </a:r>
            <a:r>
              <a:rPr lang="zh-TW" altLang="en-US" u="sng" dirty="0" smtClean="0"/>
              <a:t>侵權</a:t>
            </a:r>
            <a:r>
              <a:rPr lang="zh-TW" altLang="en-US" u="sng" dirty="0" smtClean="0"/>
              <a:t>者</a:t>
            </a:r>
            <a:r>
              <a:rPr lang="zh-TW" altLang="en-US" dirty="0" smtClean="0"/>
              <a:t>舉發</a:t>
            </a:r>
            <a:endParaRPr lang="en-US" altLang="zh-TW" dirty="0" smtClean="0"/>
          </a:p>
          <a:p>
            <a:pPr lvl="1"/>
            <a:r>
              <a:rPr lang="zh-TW" altLang="en-US" dirty="0" smtClean="0"/>
              <a:t>與先前技術區隔</a:t>
            </a:r>
            <a:endParaRPr lang="en-US" altLang="zh-TW" dirty="0"/>
          </a:p>
          <a:p>
            <a:endParaRPr lang="en-US" altLang="zh-TW" dirty="0" smtClean="0"/>
          </a:p>
          <a:p>
            <a:r>
              <a:rPr lang="zh-TW" altLang="en-US" dirty="0" smtClean="0"/>
              <a:t>注意申請專利範圍</a:t>
            </a:r>
            <a:r>
              <a:rPr lang="zh-TW" altLang="en-US" dirty="0" smtClean="0"/>
              <a:t>的合理性</a:t>
            </a:r>
            <a:endParaRPr lang="en-US" altLang="zh-TW" dirty="0" smtClean="0"/>
          </a:p>
          <a:p>
            <a:pPr lvl="1"/>
            <a:r>
              <a:rPr lang="zh-TW" altLang="en-US" dirty="0" smtClean="0"/>
              <a:t>若申請專利範圍太狹窄，將導致競爭對手容易</a:t>
            </a:r>
            <a:r>
              <a:rPr lang="zh-TW" altLang="en-US" u="sng" dirty="0" smtClean="0"/>
              <a:t>迴避設計</a:t>
            </a:r>
            <a:r>
              <a:rPr lang="zh-TW" altLang="en-US" dirty="0" smtClean="0"/>
              <a:t>，</a:t>
            </a:r>
            <a:r>
              <a:rPr lang="zh-TW" altLang="en-US" dirty="0" smtClean="0"/>
              <a:t>平白將技術貢獻對手</a:t>
            </a:r>
            <a:endParaRPr lang="en-US" altLang="zh-TW" dirty="0" smtClean="0"/>
          </a:p>
          <a:p>
            <a:pPr lvl="1"/>
            <a:endParaRPr lang="en-US" altLang="zh-TW" dirty="0" smtClean="0"/>
          </a:p>
          <a:p>
            <a:r>
              <a:rPr lang="zh-TW" altLang="en-US" dirty="0"/>
              <a:t>必要技術特徵</a:t>
            </a:r>
            <a:endParaRPr lang="en-US" altLang="zh-TW" dirty="0"/>
          </a:p>
          <a:p>
            <a:pPr lvl="1"/>
            <a:r>
              <a:rPr lang="zh-TW" altLang="en-US" dirty="0"/>
              <a:t>達成</a:t>
            </a:r>
            <a:r>
              <a:rPr lang="zh-TW" altLang="en-US" u="sng" dirty="0"/>
              <a:t>發明目的</a:t>
            </a:r>
            <a:r>
              <a:rPr lang="zh-TW" altLang="en-US" b="1" u="sng" dirty="0"/>
              <a:t>不可或缺</a:t>
            </a:r>
            <a:r>
              <a:rPr lang="zh-TW" altLang="en-US" dirty="0"/>
              <a:t>的技術手段</a:t>
            </a:r>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12</a:t>
            </a:fld>
            <a:endParaRPr lang="zh-TW" altLang="en-US"/>
          </a:p>
        </p:txBody>
      </p:sp>
    </p:spTree>
    <p:extLst>
      <p:ext uri="{BB962C8B-B14F-4D97-AF65-F5344CB8AC3E}">
        <p14:creationId xmlns:p14="http://schemas.microsoft.com/office/powerpoint/2010/main" val="194082082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技術內容確認</a:t>
            </a:r>
            <a:endParaRPr lang="zh-TW" altLang="en-US" dirty="0"/>
          </a:p>
        </p:txBody>
      </p:sp>
      <p:sp>
        <p:nvSpPr>
          <p:cNvPr id="3" name="內容版面配置區 2"/>
          <p:cNvSpPr>
            <a:spLocks noGrp="1"/>
          </p:cNvSpPr>
          <p:nvPr>
            <p:ph idx="1"/>
          </p:nvPr>
        </p:nvSpPr>
        <p:spPr>
          <a:xfrm>
            <a:off x="457200" y="1412776"/>
            <a:ext cx="8229600" cy="4713387"/>
          </a:xfrm>
        </p:spPr>
        <p:txBody>
          <a:bodyPr>
            <a:normAutofit fontScale="92500"/>
          </a:bodyPr>
          <a:lstStyle/>
          <a:p>
            <a:r>
              <a:rPr lang="zh-TW" altLang="en-US" dirty="0" smtClean="0"/>
              <a:t>充份揭露</a:t>
            </a:r>
            <a:endParaRPr lang="en-US" altLang="zh-TW" dirty="0" smtClean="0"/>
          </a:p>
          <a:p>
            <a:pPr lvl="1"/>
            <a:r>
              <a:rPr lang="zh-TW" altLang="en-US" dirty="0" smtClean="0"/>
              <a:t>應載明之事項：發明名稱、發明摘要、發明說明、申請專利範圍：此四部分之撰述，內容須</a:t>
            </a:r>
            <a:r>
              <a:rPr lang="zh-TW" altLang="en-US" u="sng" dirty="0" smtClean="0"/>
              <a:t>充分揭露</a:t>
            </a:r>
            <a:r>
              <a:rPr lang="zh-TW" altLang="en-US" dirty="0" smtClean="0"/>
              <a:t>，</a:t>
            </a:r>
            <a:r>
              <a:rPr lang="zh-TW" altLang="en-US" u="sng" dirty="0" smtClean="0"/>
              <a:t>用語應一致</a:t>
            </a:r>
            <a:endParaRPr lang="en-US" altLang="zh-TW" dirty="0" smtClean="0"/>
          </a:p>
          <a:p>
            <a:pPr lvl="1"/>
            <a:r>
              <a:rPr lang="zh-TW" altLang="en-US" dirty="0" smtClean="0"/>
              <a:t>例如：技術細節完整揭露說明，使</a:t>
            </a:r>
            <a:r>
              <a:rPr lang="zh-TW" altLang="en-US" dirty="0"/>
              <a:t>相同</a:t>
            </a:r>
            <a:r>
              <a:rPr lang="zh-TW" altLang="en-US" dirty="0" smtClean="0"/>
              <a:t>領域的專家或</a:t>
            </a:r>
            <a:r>
              <a:rPr lang="zh-TW" altLang="en-US" u="sng" dirty="0" smtClean="0"/>
              <a:t>研發人員</a:t>
            </a:r>
            <a:r>
              <a:rPr lang="zh-TW" altLang="en-US" dirty="0" smtClean="0"/>
              <a:t>，參閱說明書之記載即可掌握技術關鍵</a:t>
            </a:r>
            <a:endParaRPr lang="en-US" altLang="zh-TW" dirty="0" smtClean="0"/>
          </a:p>
          <a:p>
            <a:r>
              <a:rPr lang="zh-TW" altLang="en-US" dirty="0"/>
              <a:t>發明目的：</a:t>
            </a:r>
            <a:endParaRPr lang="en-US" altLang="zh-TW" dirty="0"/>
          </a:p>
          <a:p>
            <a:pPr lvl="1"/>
            <a:r>
              <a:rPr lang="zh-TW" altLang="en-US" dirty="0"/>
              <a:t>申請專利之發明所解決之問題</a:t>
            </a:r>
            <a:endParaRPr lang="en-US" altLang="zh-TW" dirty="0"/>
          </a:p>
          <a:p>
            <a:pPr lvl="1"/>
            <a:r>
              <a:rPr lang="zh-TW" altLang="en-US" dirty="0"/>
              <a:t>每一個獨立項對應一個發明目的</a:t>
            </a:r>
            <a:endParaRPr lang="en-US" altLang="zh-TW" dirty="0"/>
          </a:p>
          <a:p>
            <a:pPr lvl="1"/>
            <a:r>
              <a:rPr lang="zh-TW" altLang="en-US" dirty="0" smtClean="0"/>
              <a:t>發明目的與</a:t>
            </a:r>
            <a:r>
              <a:rPr lang="zh-TW" altLang="en-US" dirty="0" smtClean="0"/>
              <a:t>必要技術特徵</a:t>
            </a:r>
            <a:r>
              <a:rPr lang="zh-TW" altLang="en-US" dirty="0" smtClean="0"/>
              <a:t>相</a:t>
            </a:r>
            <a:r>
              <a:rPr lang="zh-TW" altLang="en-US" dirty="0" smtClean="0"/>
              <a:t>對應</a:t>
            </a:r>
            <a:endParaRPr lang="zh-TW" altLang="en-US" dirty="0"/>
          </a:p>
          <a:p>
            <a:pPr lvl="1"/>
            <a:endParaRPr lang="en-US" altLang="zh-TW" dirty="0" smtClean="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13</a:t>
            </a:fld>
            <a:endParaRPr lang="zh-TW" altLang="en-US"/>
          </a:p>
        </p:txBody>
      </p:sp>
    </p:spTree>
    <p:extLst>
      <p:ext uri="{BB962C8B-B14F-4D97-AF65-F5344CB8AC3E}">
        <p14:creationId xmlns:p14="http://schemas.microsoft.com/office/powerpoint/2010/main" val="334775875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lvl="0"/>
            <a:r>
              <a:rPr lang="zh-TW" altLang="zh-TW" dirty="0" smtClean="0"/>
              <a:t>申請專利範圍</a:t>
            </a:r>
            <a:r>
              <a:rPr lang="en-US" altLang="zh-TW" dirty="0" smtClean="0"/>
              <a:t>(</a:t>
            </a:r>
            <a:r>
              <a:rPr lang="zh-TW" altLang="en-US" dirty="0" smtClean="0"/>
              <a:t>請求項</a:t>
            </a:r>
            <a:r>
              <a:rPr lang="en-US" altLang="zh-TW" dirty="0" smtClean="0"/>
              <a:t>)</a:t>
            </a:r>
            <a:r>
              <a:rPr lang="zh-TW" altLang="en-US" dirty="0" smtClean="0"/>
              <a:t>注意</a:t>
            </a:r>
            <a:r>
              <a:rPr lang="zh-TW" altLang="en-US" dirty="0" smtClean="0"/>
              <a:t>事項</a:t>
            </a:r>
            <a:r>
              <a:rPr lang="zh-TW" altLang="zh-TW" dirty="0" smtClean="0"/>
              <a:t/>
            </a:r>
            <a:br>
              <a:rPr lang="zh-TW" altLang="zh-TW" dirty="0" smtClean="0"/>
            </a:br>
            <a:endParaRPr lang="zh-TW" altLang="en-US" dirty="0"/>
          </a:p>
        </p:txBody>
      </p:sp>
      <p:sp>
        <p:nvSpPr>
          <p:cNvPr id="3" name="文字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14</a:t>
            </a:fld>
            <a:endParaRPr lang="zh-TW" altLang="en-US"/>
          </a:p>
        </p:txBody>
      </p:sp>
    </p:spTree>
    <p:extLst>
      <p:ext uri="{BB962C8B-B14F-4D97-AF65-F5344CB8AC3E}">
        <p14:creationId xmlns:p14="http://schemas.microsoft.com/office/powerpoint/2010/main" val="117430617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請求項之形式</a:t>
            </a:r>
            <a:endParaRPr lang="zh-TW" altLang="en-US" dirty="0"/>
          </a:p>
        </p:txBody>
      </p:sp>
      <p:sp>
        <p:nvSpPr>
          <p:cNvPr id="3" name="內容版面配置區 2"/>
          <p:cNvSpPr>
            <a:spLocks noGrp="1"/>
          </p:cNvSpPr>
          <p:nvPr>
            <p:ph idx="1"/>
          </p:nvPr>
        </p:nvSpPr>
        <p:spPr>
          <a:xfrm>
            <a:off x="457200" y="1484784"/>
            <a:ext cx="8229600" cy="5040560"/>
          </a:xfrm>
        </p:spPr>
        <p:txBody>
          <a:bodyPr>
            <a:normAutofit fontScale="85000" lnSpcReduction="20000"/>
          </a:bodyPr>
          <a:lstStyle/>
          <a:p>
            <a:r>
              <a:rPr lang="zh-TW" altLang="en-US" dirty="0" smtClean="0"/>
              <a:t>獨立項：</a:t>
            </a:r>
            <a:endParaRPr lang="en-US" altLang="zh-TW" dirty="0" smtClean="0"/>
          </a:p>
          <a:p>
            <a:pPr lvl="1"/>
            <a:r>
              <a:rPr lang="zh-TW" altLang="en-US" dirty="0"/>
              <a:t>發明之申請專利範圍，得以一項以上之獨立項表示；其項數應</a:t>
            </a:r>
            <a:r>
              <a:rPr lang="zh-TW" altLang="en-US" dirty="0" smtClean="0"/>
              <a:t>配合發明</a:t>
            </a:r>
            <a:r>
              <a:rPr lang="zh-TW" altLang="en-US" dirty="0"/>
              <a:t>之</a:t>
            </a:r>
            <a:r>
              <a:rPr lang="zh-TW" altLang="en-US" dirty="0" smtClean="0"/>
              <a:t>內容</a:t>
            </a:r>
            <a:endParaRPr lang="en-US" altLang="zh-TW" dirty="0" smtClean="0"/>
          </a:p>
          <a:p>
            <a:pPr lvl="1"/>
            <a:r>
              <a:rPr lang="zh-TW" altLang="en-US" dirty="0" smtClean="0"/>
              <a:t>要載明：</a:t>
            </a:r>
            <a:endParaRPr lang="en-US" altLang="zh-TW" dirty="0" smtClean="0"/>
          </a:p>
          <a:p>
            <a:pPr lvl="2"/>
            <a:r>
              <a:rPr lang="zh-TW" altLang="en-US" dirty="0" smtClean="0"/>
              <a:t>標的名稱</a:t>
            </a:r>
            <a:endParaRPr lang="en-US" altLang="zh-TW" dirty="0" smtClean="0"/>
          </a:p>
          <a:p>
            <a:pPr lvl="2"/>
            <a:r>
              <a:rPr lang="zh-TW" altLang="en-US" dirty="0" smtClean="0"/>
              <a:t>必要技術特徵</a:t>
            </a:r>
            <a:endParaRPr lang="en-US" altLang="zh-TW" dirty="0" smtClean="0"/>
          </a:p>
          <a:p>
            <a:pPr lvl="2"/>
            <a:endParaRPr lang="en-US" altLang="zh-TW" dirty="0" smtClean="0"/>
          </a:p>
          <a:p>
            <a:r>
              <a:rPr lang="zh-TW" altLang="en-US" dirty="0"/>
              <a:t>附屬</a:t>
            </a:r>
            <a:r>
              <a:rPr lang="zh-TW" altLang="en-US" dirty="0" smtClean="0"/>
              <a:t>項：</a:t>
            </a:r>
            <a:endParaRPr lang="en-US" altLang="zh-TW" dirty="0" smtClean="0"/>
          </a:p>
          <a:p>
            <a:pPr lvl="1"/>
            <a:r>
              <a:rPr lang="zh-TW" altLang="en-US" dirty="0" smtClean="0"/>
              <a:t>依附</a:t>
            </a:r>
            <a:r>
              <a:rPr lang="zh-TW" altLang="en-US" dirty="0"/>
              <a:t>在前之另一請求</a:t>
            </a:r>
            <a:r>
              <a:rPr lang="zh-TW" altLang="en-US" dirty="0" smtClean="0"/>
              <a:t>項：</a:t>
            </a:r>
            <a:endParaRPr lang="en-US" altLang="zh-TW" dirty="0" smtClean="0"/>
          </a:p>
          <a:p>
            <a:pPr lvl="2"/>
            <a:r>
              <a:rPr lang="zh-TW" altLang="en-US" dirty="0" smtClean="0"/>
              <a:t>包含</a:t>
            </a:r>
            <a:r>
              <a:rPr lang="zh-TW" altLang="en-US" dirty="0"/>
              <a:t>所依附請求項之所有技術</a:t>
            </a:r>
            <a:r>
              <a:rPr lang="zh-TW" altLang="en-US" dirty="0" smtClean="0"/>
              <a:t>特徵</a:t>
            </a:r>
            <a:endParaRPr lang="en-US" altLang="zh-TW" dirty="0" smtClean="0"/>
          </a:p>
          <a:p>
            <a:pPr lvl="2"/>
            <a:r>
              <a:rPr lang="zh-TW" altLang="en-US" dirty="0" smtClean="0"/>
              <a:t>另外</a:t>
            </a:r>
            <a:r>
              <a:rPr lang="zh-TW" altLang="en-US" dirty="0"/>
              <a:t>增加技術特徵，進一步限定被依附之請求</a:t>
            </a:r>
            <a:r>
              <a:rPr lang="zh-TW" altLang="en-US" dirty="0" smtClean="0"/>
              <a:t>項</a:t>
            </a:r>
            <a:endParaRPr lang="zh-TW" altLang="en-US" dirty="0"/>
          </a:p>
          <a:p>
            <a:pPr lvl="1"/>
            <a:r>
              <a:rPr lang="zh-TW" altLang="en-US" dirty="0" smtClean="0"/>
              <a:t>避免相同</a:t>
            </a:r>
            <a:r>
              <a:rPr lang="zh-TW" altLang="en-US" dirty="0"/>
              <a:t>內容重複</a:t>
            </a:r>
            <a:r>
              <a:rPr lang="zh-TW" altLang="en-US" dirty="0" smtClean="0"/>
              <a:t>記載</a:t>
            </a:r>
            <a:endParaRPr lang="en-US" altLang="zh-TW" dirty="0" smtClean="0"/>
          </a:p>
          <a:p>
            <a:pPr lvl="1"/>
            <a:r>
              <a:rPr lang="zh-TW" altLang="en-US" dirty="0"/>
              <a:t>被依附之請求</a:t>
            </a:r>
            <a:r>
              <a:rPr lang="zh-TW" altLang="en-US" dirty="0" smtClean="0"/>
              <a:t>項具有新穎性和進步性，該附屬</a:t>
            </a:r>
            <a:r>
              <a:rPr lang="zh-TW" altLang="en-US" dirty="0"/>
              <a:t>項即具有</a:t>
            </a:r>
            <a:r>
              <a:rPr lang="zh-TW" altLang="en-US" dirty="0" smtClean="0"/>
              <a:t>新穎</a:t>
            </a:r>
            <a:r>
              <a:rPr lang="zh-TW" altLang="en-US" dirty="0"/>
              <a:t>性及進步</a:t>
            </a:r>
            <a:r>
              <a:rPr lang="zh-TW" altLang="en-US" dirty="0" smtClean="0"/>
              <a:t>性</a:t>
            </a:r>
            <a:endParaRPr lang="en-US" altLang="zh-TW" dirty="0" smtClean="0"/>
          </a:p>
          <a:p>
            <a:pPr marL="0" indent="0">
              <a:buNone/>
            </a:pP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15</a:t>
            </a:fld>
            <a:endParaRPr lang="zh-TW" altLang="en-US"/>
          </a:p>
        </p:txBody>
      </p:sp>
    </p:spTree>
    <p:extLst>
      <p:ext uri="{BB962C8B-B14F-4D97-AF65-F5344CB8AC3E}">
        <p14:creationId xmlns:p14="http://schemas.microsoft.com/office/powerpoint/2010/main" val="327407279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solidFill>
                  <a:prstClr val="black"/>
                </a:solidFill>
              </a:rPr>
              <a:t>常見請求</a:t>
            </a:r>
            <a:r>
              <a:rPr lang="zh-TW" altLang="en-US" dirty="0" smtClean="0">
                <a:solidFill>
                  <a:prstClr val="black"/>
                </a:solidFill>
              </a:rPr>
              <a:t>項</a:t>
            </a:r>
            <a:r>
              <a:rPr lang="en-US" altLang="zh-TW" dirty="0">
                <a:solidFill>
                  <a:prstClr val="black"/>
                </a:solidFill>
              </a:rPr>
              <a:t>1</a:t>
            </a:r>
            <a:r>
              <a:rPr lang="zh-TW" altLang="en-US" dirty="0" smtClean="0">
                <a:solidFill>
                  <a:prstClr val="black"/>
                </a:solidFill>
              </a:rPr>
              <a:t>：</a:t>
            </a:r>
            <a:r>
              <a:rPr lang="zh-TW" altLang="en-US" dirty="0" smtClean="0"/>
              <a:t>二段式</a:t>
            </a:r>
            <a:r>
              <a:rPr lang="zh-TW" altLang="en-US" dirty="0" smtClean="0">
                <a:solidFill>
                  <a:prstClr val="black"/>
                </a:solidFill>
              </a:rPr>
              <a:t>請求</a:t>
            </a:r>
            <a:r>
              <a:rPr lang="zh-TW" altLang="en-US" dirty="0">
                <a:solidFill>
                  <a:prstClr val="black"/>
                </a:solidFill>
              </a:rPr>
              <a:t>項</a:t>
            </a:r>
            <a:endParaRPr lang="zh-TW" altLang="en-US" dirty="0"/>
          </a:p>
        </p:txBody>
      </p:sp>
      <p:sp>
        <p:nvSpPr>
          <p:cNvPr id="3" name="內容版面配置區 2"/>
          <p:cNvSpPr>
            <a:spLocks noGrp="1"/>
          </p:cNvSpPr>
          <p:nvPr>
            <p:ph idx="1"/>
          </p:nvPr>
        </p:nvSpPr>
        <p:spPr/>
        <p:txBody>
          <a:bodyPr/>
          <a:lstStyle/>
          <a:p>
            <a:r>
              <a:rPr lang="zh-TW" altLang="en-US" dirty="0" smtClean="0"/>
              <a:t>前言部分：</a:t>
            </a:r>
            <a:endParaRPr lang="en-US" altLang="zh-TW" dirty="0" smtClean="0"/>
          </a:p>
          <a:p>
            <a:pPr lvl="1"/>
            <a:r>
              <a:rPr lang="zh-TW" altLang="en-US" dirty="0" smtClean="0"/>
              <a:t>應包含申請專利之</a:t>
            </a:r>
            <a:r>
              <a:rPr lang="zh-TW" altLang="en-US" u="sng" dirty="0" smtClean="0"/>
              <a:t>標的名稱</a:t>
            </a:r>
            <a:endParaRPr lang="en-US" altLang="zh-TW" u="sng" dirty="0" smtClean="0"/>
          </a:p>
          <a:p>
            <a:pPr lvl="1"/>
            <a:r>
              <a:rPr lang="zh-TW" altLang="en-US" u="sng" dirty="0" smtClean="0"/>
              <a:t>先前技術</a:t>
            </a:r>
            <a:r>
              <a:rPr lang="zh-TW" altLang="en-US" dirty="0" smtClean="0"/>
              <a:t>共有之必要技術 特徵</a:t>
            </a:r>
            <a:endParaRPr lang="en-US" altLang="zh-TW" dirty="0" smtClean="0"/>
          </a:p>
          <a:p>
            <a:pPr marL="457200" lvl="1" indent="0">
              <a:buNone/>
            </a:pPr>
            <a:endParaRPr lang="en-US" altLang="zh-TW" dirty="0" smtClean="0"/>
          </a:p>
          <a:p>
            <a:r>
              <a:rPr lang="zh-TW" altLang="en-US" dirty="0" smtClean="0"/>
              <a:t>特徵部分：</a:t>
            </a:r>
            <a:endParaRPr lang="en-US" altLang="zh-TW" dirty="0" smtClean="0"/>
          </a:p>
          <a:p>
            <a:pPr lvl="1"/>
            <a:r>
              <a:rPr lang="zh-TW" altLang="en-US" dirty="0" smtClean="0"/>
              <a:t>「其特徵在於」、「其改良在於」</a:t>
            </a:r>
            <a:endParaRPr lang="en-US" altLang="zh-TW" dirty="0" smtClean="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16</a:t>
            </a:fld>
            <a:endParaRPr lang="zh-TW" altLang="en-US"/>
          </a:p>
        </p:txBody>
      </p:sp>
    </p:spTree>
    <p:extLst>
      <p:ext uri="{BB962C8B-B14F-4D97-AF65-F5344CB8AC3E}">
        <p14:creationId xmlns:p14="http://schemas.microsoft.com/office/powerpoint/2010/main" val="23897221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solidFill>
                  <a:prstClr val="black"/>
                </a:solidFill>
              </a:rPr>
              <a:t>常見請求</a:t>
            </a:r>
            <a:r>
              <a:rPr lang="zh-TW" altLang="en-US" dirty="0" smtClean="0">
                <a:solidFill>
                  <a:prstClr val="black"/>
                </a:solidFill>
              </a:rPr>
              <a:t>項</a:t>
            </a:r>
            <a:r>
              <a:rPr lang="en-US" altLang="zh-TW" dirty="0" smtClean="0">
                <a:solidFill>
                  <a:prstClr val="black"/>
                </a:solidFill>
              </a:rPr>
              <a:t>1</a:t>
            </a:r>
            <a:r>
              <a:rPr lang="zh-TW" altLang="en-US" dirty="0" smtClean="0">
                <a:solidFill>
                  <a:prstClr val="black"/>
                </a:solidFill>
              </a:rPr>
              <a:t>：</a:t>
            </a:r>
            <a:r>
              <a:rPr lang="zh-TW" altLang="en-US" dirty="0" smtClean="0"/>
              <a:t>二段式</a:t>
            </a:r>
            <a:r>
              <a:rPr lang="zh-TW" altLang="en-US" dirty="0">
                <a:solidFill>
                  <a:prstClr val="black"/>
                </a:solidFill>
              </a:rPr>
              <a:t>請求項</a:t>
            </a:r>
            <a:endParaRPr lang="zh-TW" altLang="en-US" dirty="0"/>
          </a:p>
        </p:txBody>
      </p:sp>
      <p:sp>
        <p:nvSpPr>
          <p:cNvPr id="3" name="內容版面配置區 2"/>
          <p:cNvSpPr>
            <a:spLocks noGrp="1"/>
          </p:cNvSpPr>
          <p:nvPr>
            <p:ph idx="1"/>
          </p:nvPr>
        </p:nvSpPr>
        <p:spPr/>
        <p:txBody>
          <a:bodyPr>
            <a:normAutofit/>
          </a:bodyPr>
          <a:lstStyle/>
          <a:p>
            <a:r>
              <a:rPr lang="zh-TW" altLang="en-US" dirty="0" smtClean="0"/>
              <a:t>範例：</a:t>
            </a:r>
            <a:endParaRPr lang="en-US" altLang="zh-TW" dirty="0" smtClean="0"/>
          </a:p>
          <a:p>
            <a:pPr lvl="1"/>
            <a:r>
              <a:rPr lang="en-US" altLang="zh-TW" dirty="0" smtClean="0"/>
              <a:t>1.</a:t>
            </a:r>
            <a:r>
              <a:rPr lang="zh-TW" altLang="en-US" dirty="0" smtClean="0"/>
              <a:t>一種旅行箱，包含箱體，</a:t>
            </a:r>
            <a:r>
              <a:rPr lang="en-US" altLang="zh-TW" dirty="0" smtClean="0"/>
              <a:t>……</a:t>
            </a:r>
            <a:r>
              <a:rPr lang="zh-TW" altLang="en-US" dirty="0" smtClean="0"/>
              <a:t>；蓋體，</a:t>
            </a:r>
            <a:r>
              <a:rPr lang="en-US" altLang="zh-TW" dirty="0" smtClean="0"/>
              <a:t>……</a:t>
            </a:r>
            <a:r>
              <a:rPr lang="zh-TW" altLang="en-US" dirty="0" smtClean="0"/>
              <a:t>；鉸接部，</a:t>
            </a:r>
            <a:r>
              <a:rPr lang="en-US" altLang="zh-TW" dirty="0" smtClean="0"/>
              <a:t>……</a:t>
            </a:r>
            <a:r>
              <a:rPr lang="zh-TW" altLang="en-US" dirty="0" smtClean="0"/>
              <a:t>；扣接部，</a:t>
            </a:r>
            <a:r>
              <a:rPr lang="en-US" altLang="zh-TW" dirty="0"/>
              <a:t>……</a:t>
            </a:r>
            <a:r>
              <a:rPr lang="en-US" altLang="zh-TW" sz="1600" dirty="0">
                <a:solidFill>
                  <a:srgbClr val="FF0000"/>
                </a:solidFill>
              </a:rPr>
              <a:t>(</a:t>
            </a:r>
            <a:r>
              <a:rPr lang="zh-TW" altLang="en-US" sz="1600" dirty="0">
                <a:solidFill>
                  <a:srgbClr val="FF0000"/>
                </a:solidFill>
              </a:rPr>
              <a:t>前言部分</a:t>
            </a:r>
            <a:r>
              <a:rPr lang="en-US" altLang="zh-TW" sz="1600" dirty="0">
                <a:solidFill>
                  <a:srgbClr val="FF0000"/>
                </a:solidFill>
              </a:rPr>
              <a:t>)</a:t>
            </a:r>
            <a:r>
              <a:rPr lang="zh-TW" altLang="en-US" dirty="0" smtClean="0"/>
              <a:t>；</a:t>
            </a:r>
            <a:r>
              <a:rPr lang="zh-TW" altLang="en-US" u="sng" dirty="0" smtClean="0"/>
              <a:t>其特徵在於</a:t>
            </a:r>
            <a:r>
              <a:rPr lang="zh-TW" altLang="en-US" dirty="0" smtClean="0"/>
              <a:t>，箱體內部設有加勁肋條 </a:t>
            </a:r>
            <a:r>
              <a:rPr lang="en-US" altLang="zh-TW" sz="1600" dirty="0">
                <a:solidFill>
                  <a:srgbClr val="FF0000"/>
                </a:solidFill>
              </a:rPr>
              <a:t>(</a:t>
            </a:r>
            <a:r>
              <a:rPr lang="zh-TW" altLang="en-US" sz="1600" dirty="0">
                <a:solidFill>
                  <a:srgbClr val="FF0000"/>
                </a:solidFill>
              </a:rPr>
              <a:t>特徵部分</a:t>
            </a:r>
            <a:r>
              <a:rPr lang="en-US" altLang="zh-TW" sz="1600" dirty="0">
                <a:solidFill>
                  <a:srgbClr val="FF0000"/>
                </a:solidFill>
              </a:rPr>
              <a:t>)</a:t>
            </a:r>
            <a:r>
              <a:rPr lang="zh-TW" altLang="en-US" dirty="0" smtClean="0"/>
              <a:t>。</a:t>
            </a:r>
            <a:endParaRPr lang="en-US" altLang="zh-TW" dirty="0"/>
          </a:p>
          <a:p>
            <a:endParaRPr lang="en-US" altLang="zh-TW" dirty="0" smtClean="0"/>
          </a:p>
          <a:p>
            <a:r>
              <a:rPr lang="zh-TW" altLang="en-US" dirty="0" smtClean="0"/>
              <a:t>注意事項：</a:t>
            </a:r>
            <a:endParaRPr lang="en-US" altLang="zh-TW" dirty="0" smtClean="0"/>
          </a:p>
          <a:p>
            <a:pPr lvl="1"/>
            <a:r>
              <a:rPr lang="zh-TW" altLang="en-US" dirty="0" smtClean="0"/>
              <a:t>侵權判斷中，</a:t>
            </a:r>
            <a:r>
              <a:rPr lang="zh-TW" altLang="en-US" u="sng" dirty="0" smtClean="0"/>
              <a:t>前言部分</a:t>
            </a:r>
            <a:r>
              <a:rPr lang="zh-TW" altLang="en-US" dirty="0" smtClean="0"/>
              <a:t>會連同</a:t>
            </a:r>
            <a:r>
              <a:rPr lang="zh-TW" altLang="en-US" u="sng" dirty="0" smtClean="0"/>
              <a:t>特徵部分</a:t>
            </a:r>
            <a:r>
              <a:rPr lang="zh-TW" altLang="en-US" dirty="0" smtClean="0"/>
              <a:t>被納入解釋，所以前言部分寫的元件越多，請求項的範圍會越小。</a:t>
            </a:r>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17</a:t>
            </a:fld>
            <a:endParaRPr lang="zh-TW" altLang="en-US"/>
          </a:p>
        </p:txBody>
      </p:sp>
    </p:spTree>
    <p:extLst>
      <p:ext uri="{BB962C8B-B14F-4D97-AF65-F5344CB8AC3E}">
        <p14:creationId xmlns:p14="http://schemas.microsoft.com/office/powerpoint/2010/main" val="148201230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常見請求項</a:t>
            </a:r>
            <a:r>
              <a:rPr lang="en-US" altLang="zh-TW" dirty="0"/>
              <a:t>2</a:t>
            </a:r>
            <a:r>
              <a:rPr lang="zh-TW" altLang="en-US" dirty="0" smtClean="0"/>
              <a:t>：組合式請求項</a:t>
            </a:r>
            <a:endParaRPr lang="zh-TW" altLang="en-US" dirty="0"/>
          </a:p>
        </p:txBody>
      </p:sp>
      <p:sp>
        <p:nvSpPr>
          <p:cNvPr id="3" name="內容版面配置區 2"/>
          <p:cNvSpPr>
            <a:spLocks noGrp="1"/>
          </p:cNvSpPr>
          <p:nvPr>
            <p:ph idx="1"/>
          </p:nvPr>
        </p:nvSpPr>
        <p:spPr>
          <a:xfrm>
            <a:off x="457200" y="1484784"/>
            <a:ext cx="8229600" cy="4641379"/>
          </a:xfrm>
        </p:spPr>
        <p:txBody>
          <a:bodyPr/>
          <a:lstStyle/>
          <a:p>
            <a:r>
              <a:rPr lang="zh-TW" altLang="en-US" dirty="0" smtClean="0"/>
              <a:t>結構：前言</a:t>
            </a:r>
            <a:r>
              <a:rPr lang="en-US" altLang="zh-TW" dirty="0" smtClean="0"/>
              <a:t>+</a:t>
            </a:r>
            <a:r>
              <a:rPr lang="zh-TW" altLang="en-US" dirty="0" smtClean="0"/>
              <a:t>連接詞</a:t>
            </a:r>
            <a:r>
              <a:rPr lang="en-US" altLang="zh-TW" dirty="0" smtClean="0"/>
              <a:t>+</a:t>
            </a:r>
            <a:r>
              <a:rPr lang="zh-TW" altLang="en-US" dirty="0" smtClean="0"/>
              <a:t>主體</a:t>
            </a:r>
            <a:endParaRPr lang="en-US" altLang="zh-TW" dirty="0" smtClean="0"/>
          </a:p>
          <a:p>
            <a:endParaRPr lang="en-US" altLang="zh-TW" dirty="0"/>
          </a:p>
          <a:p>
            <a:r>
              <a:rPr lang="zh-TW" altLang="en-US" dirty="0"/>
              <a:t>範</a:t>
            </a:r>
            <a:r>
              <a:rPr lang="zh-TW" altLang="en-US" dirty="0" smtClean="0"/>
              <a:t>例：</a:t>
            </a:r>
            <a:endParaRPr lang="en-US" altLang="zh-TW" dirty="0" smtClean="0"/>
          </a:p>
          <a:p>
            <a:pPr marL="0" indent="0">
              <a:buNone/>
            </a:pPr>
            <a:endParaRPr lang="en-US" altLang="zh-TW" dirty="0"/>
          </a:p>
          <a:p>
            <a:pPr lvl="1"/>
            <a:r>
              <a:rPr lang="en-US" altLang="zh-TW" dirty="0" smtClean="0"/>
              <a:t>1.</a:t>
            </a:r>
            <a:r>
              <a:rPr lang="zh-TW" altLang="en-US" dirty="0" smtClean="0"/>
              <a:t>一種空調裝置</a:t>
            </a:r>
            <a:r>
              <a:rPr lang="en-US" altLang="zh-TW" sz="1600" dirty="0" smtClean="0">
                <a:solidFill>
                  <a:srgbClr val="FF0000"/>
                </a:solidFill>
              </a:rPr>
              <a:t>(</a:t>
            </a:r>
            <a:r>
              <a:rPr lang="zh-TW" altLang="en-US" sz="1600" dirty="0" smtClean="0">
                <a:solidFill>
                  <a:srgbClr val="FF0000"/>
                </a:solidFill>
              </a:rPr>
              <a:t>前言</a:t>
            </a:r>
            <a:r>
              <a:rPr lang="en-US" altLang="zh-TW" sz="1600" dirty="0" smtClean="0">
                <a:solidFill>
                  <a:srgbClr val="FF0000"/>
                </a:solidFill>
              </a:rPr>
              <a:t>)</a:t>
            </a:r>
            <a:r>
              <a:rPr lang="zh-TW" altLang="en-US" dirty="0" smtClean="0"/>
              <a:t>，</a:t>
            </a:r>
            <a:r>
              <a:rPr lang="zh-TW" altLang="en-US" u="sng" dirty="0" smtClean="0"/>
              <a:t>包含</a:t>
            </a:r>
            <a:r>
              <a:rPr lang="en-US" altLang="zh-TW" sz="1600" dirty="0">
                <a:solidFill>
                  <a:srgbClr val="FF0000"/>
                </a:solidFill>
              </a:rPr>
              <a:t>(</a:t>
            </a:r>
            <a:r>
              <a:rPr lang="zh-TW" altLang="en-US" sz="1600" dirty="0">
                <a:solidFill>
                  <a:srgbClr val="FF0000"/>
                </a:solidFill>
              </a:rPr>
              <a:t>連接詞</a:t>
            </a:r>
            <a:r>
              <a:rPr lang="en-US" altLang="zh-TW" sz="1600" dirty="0">
                <a:solidFill>
                  <a:srgbClr val="FF0000"/>
                </a:solidFill>
              </a:rPr>
              <a:t>)</a:t>
            </a:r>
            <a:r>
              <a:rPr lang="zh-TW" altLang="en-US" dirty="0" smtClean="0"/>
              <a:t>有風向調節機構及風量調節機構</a:t>
            </a:r>
            <a:r>
              <a:rPr lang="en-US" altLang="zh-TW" dirty="0" smtClean="0"/>
              <a:t>…</a:t>
            </a:r>
            <a:r>
              <a:rPr lang="zh-TW" altLang="en-US" dirty="0" smtClean="0"/>
              <a:t> </a:t>
            </a:r>
            <a:r>
              <a:rPr lang="en-US" altLang="zh-TW" sz="1600" dirty="0">
                <a:solidFill>
                  <a:srgbClr val="FF0000"/>
                </a:solidFill>
              </a:rPr>
              <a:t>(</a:t>
            </a:r>
            <a:r>
              <a:rPr lang="zh-TW" altLang="en-US" sz="1600" dirty="0">
                <a:solidFill>
                  <a:srgbClr val="FF0000"/>
                </a:solidFill>
              </a:rPr>
              <a:t>主體</a:t>
            </a:r>
            <a:r>
              <a:rPr lang="en-US" altLang="zh-TW" sz="1600" dirty="0">
                <a:solidFill>
                  <a:srgbClr val="FF0000"/>
                </a:solidFill>
              </a:rPr>
              <a:t>)</a:t>
            </a:r>
            <a:endParaRPr lang="zh-TW" altLang="en-US" sz="1600" dirty="0">
              <a:solidFill>
                <a:srgbClr val="FF0000"/>
              </a:solidFill>
            </a:endParaRPr>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18</a:t>
            </a:fld>
            <a:endParaRPr lang="zh-TW" altLang="en-US"/>
          </a:p>
        </p:txBody>
      </p:sp>
    </p:spTree>
    <p:extLst>
      <p:ext uri="{BB962C8B-B14F-4D97-AF65-F5344CB8AC3E}">
        <p14:creationId xmlns:p14="http://schemas.microsoft.com/office/powerpoint/2010/main" val="211924022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常見請求項</a:t>
            </a:r>
            <a:r>
              <a:rPr lang="en-US" altLang="zh-TW" dirty="0"/>
              <a:t>2</a:t>
            </a:r>
            <a:r>
              <a:rPr lang="zh-TW" altLang="en-US" dirty="0" smtClean="0"/>
              <a:t>：組合式請求項</a:t>
            </a:r>
            <a:endParaRPr lang="zh-TW" altLang="en-US" dirty="0"/>
          </a:p>
        </p:txBody>
      </p:sp>
      <p:sp>
        <p:nvSpPr>
          <p:cNvPr id="3" name="內容版面配置區 2"/>
          <p:cNvSpPr>
            <a:spLocks noGrp="1"/>
          </p:cNvSpPr>
          <p:nvPr>
            <p:ph idx="1"/>
          </p:nvPr>
        </p:nvSpPr>
        <p:spPr/>
        <p:txBody>
          <a:bodyPr>
            <a:normAutofit/>
          </a:bodyPr>
          <a:lstStyle/>
          <a:p>
            <a:r>
              <a:rPr lang="zh-TW" altLang="en-US" dirty="0" smtClean="0"/>
              <a:t>注意事項：</a:t>
            </a:r>
            <a:r>
              <a:rPr lang="zh-TW" altLang="en-US" b="1" u="sng" dirty="0" smtClean="0"/>
              <a:t>連接詞</a:t>
            </a:r>
            <a:endParaRPr lang="en-US" altLang="zh-TW" b="1" u="sng" dirty="0" smtClean="0"/>
          </a:p>
          <a:p>
            <a:pPr lvl="1"/>
            <a:r>
              <a:rPr lang="zh-TW" altLang="en-US" dirty="0" smtClean="0"/>
              <a:t>連接</a:t>
            </a:r>
            <a:r>
              <a:rPr lang="zh-TW" altLang="en-US" u="sng" dirty="0" smtClean="0"/>
              <a:t>前言</a:t>
            </a:r>
            <a:r>
              <a:rPr lang="zh-TW" altLang="en-US" dirty="0" smtClean="0"/>
              <a:t>和</a:t>
            </a:r>
            <a:r>
              <a:rPr lang="zh-TW" altLang="en-US" u="sng" dirty="0" smtClean="0"/>
              <a:t>主體</a:t>
            </a:r>
            <a:endParaRPr lang="en-US" altLang="zh-TW" u="sng" dirty="0" smtClean="0"/>
          </a:p>
          <a:p>
            <a:pPr lvl="1"/>
            <a:r>
              <a:rPr lang="zh-TW" altLang="en-US" dirty="0"/>
              <a:t>會</a:t>
            </a:r>
            <a:r>
              <a:rPr lang="zh-TW" altLang="en-US" dirty="0" smtClean="0"/>
              <a:t>決定專利之</a:t>
            </a:r>
            <a:r>
              <a:rPr lang="zh-TW" altLang="en-US" u="sng" dirty="0" smtClean="0"/>
              <a:t>保護強度</a:t>
            </a:r>
            <a:endParaRPr lang="en-US" altLang="zh-TW" u="sng" dirty="0" smtClean="0"/>
          </a:p>
          <a:p>
            <a:pPr lvl="1"/>
            <a:endParaRPr lang="en-US" altLang="zh-TW" dirty="0" smtClean="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19</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3617697916"/>
              </p:ext>
            </p:extLst>
          </p:nvPr>
        </p:nvGraphicFramePr>
        <p:xfrm>
          <a:off x="1043608" y="3284984"/>
          <a:ext cx="7416824" cy="3169920"/>
        </p:xfrm>
        <a:graphic>
          <a:graphicData uri="http://schemas.openxmlformats.org/drawingml/2006/table">
            <a:tbl>
              <a:tblPr firstRow="1" firstCol="1" bandRow="1"/>
              <a:tblGrid>
                <a:gridCol w="1153747"/>
                <a:gridCol w="2009052"/>
                <a:gridCol w="1949769"/>
                <a:gridCol w="2304256"/>
              </a:tblGrid>
              <a:tr h="229116">
                <a:tc>
                  <a:txBody>
                    <a:bodyPr/>
                    <a:lstStyle/>
                    <a:p>
                      <a:pPr>
                        <a:spcAft>
                          <a:spcPts val="0"/>
                        </a:spcAft>
                      </a:pPr>
                      <a:r>
                        <a:rPr lang="zh-TW" sz="1600" kern="100" dirty="0">
                          <a:effectLst/>
                          <a:latin typeface="新細明體"/>
                          <a:cs typeface="新細明體"/>
                        </a:rPr>
                        <a:t>連接詞</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600" kern="100">
                          <a:effectLst/>
                          <a:latin typeface="新細明體"/>
                          <a:cs typeface="新細明體"/>
                        </a:rPr>
                        <a:t>用字</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600" kern="100">
                          <a:effectLst/>
                          <a:latin typeface="新細明體"/>
                          <a:cs typeface="新細明體"/>
                        </a:rPr>
                        <a:t>內涵</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600" kern="100">
                          <a:effectLst/>
                          <a:latin typeface="新細明體"/>
                          <a:cs typeface="新細明體"/>
                        </a:rPr>
                        <a:t>舉例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349">
                <a:tc>
                  <a:txBody>
                    <a:bodyPr/>
                    <a:lstStyle/>
                    <a:p>
                      <a:pPr>
                        <a:spcAft>
                          <a:spcPts val="0"/>
                        </a:spcAft>
                      </a:pPr>
                      <a:r>
                        <a:rPr lang="zh-TW" sz="1600" kern="100">
                          <a:effectLst/>
                          <a:latin typeface="新細明體"/>
                          <a:cs typeface="新細明體"/>
                        </a:rPr>
                        <a:t>開放式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600" kern="100">
                          <a:effectLst/>
                          <a:latin typeface="新細明體"/>
                          <a:cs typeface="新細明體"/>
                        </a:rPr>
                        <a:t>「包含」、「包括」</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600" kern="100">
                          <a:effectLst/>
                          <a:latin typeface="新細明體"/>
                          <a:cs typeface="新細明體"/>
                        </a:rPr>
                        <a:t>不排除請求項未 記載的元件</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600" kern="100" dirty="0">
                          <a:effectLst/>
                          <a:latin typeface="新細明體"/>
                          <a:cs typeface="新細明體"/>
                        </a:rPr>
                        <a:t>請求項：</a:t>
                      </a:r>
                      <a:r>
                        <a:rPr lang="en-US" sz="1600" kern="100" dirty="0">
                          <a:effectLst/>
                          <a:latin typeface="新細明體"/>
                          <a:cs typeface="新細明體"/>
                        </a:rPr>
                        <a:t>A+B+C</a:t>
                      </a:r>
                      <a:endParaRPr lang="zh-TW" sz="1600" kern="100" dirty="0">
                        <a:effectLst/>
                        <a:latin typeface="新細明體"/>
                        <a:cs typeface="新細明體"/>
                      </a:endParaRPr>
                    </a:p>
                    <a:p>
                      <a:pPr>
                        <a:spcAft>
                          <a:spcPts val="0"/>
                        </a:spcAft>
                      </a:pPr>
                      <a:r>
                        <a:rPr lang="zh-TW" sz="1600" kern="100" dirty="0">
                          <a:effectLst/>
                          <a:latin typeface="新細明體"/>
                          <a:cs typeface="新細明體"/>
                        </a:rPr>
                        <a:t>產品：</a:t>
                      </a:r>
                      <a:r>
                        <a:rPr lang="en-US" sz="1600" kern="100" dirty="0" err="1">
                          <a:effectLst/>
                          <a:latin typeface="新細明體"/>
                          <a:cs typeface="新細明體"/>
                        </a:rPr>
                        <a:t>a+b+c+d</a:t>
                      </a:r>
                      <a:endParaRPr lang="zh-TW" sz="1600" kern="100" dirty="0">
                        <a:effectLst/>
                        <a:latin typeface="新細明體"/>
                        <a:cs typeface="新細明體"/>
                      </a:endParaRPr>
                    </a:p>
                    <a:p>
                      <a:pPr>
                        <a:spcAft>
                          <a:spcPts val="0"/>
                        </a:spcAft>
                      </a:pPr>
                      <a:r>
                        <a:rPr lang="zh-TW" sz="1600" kern="100" dirty="0">
                          <a:effectLst/>
                          <a:latin typeface="新細明體"/>
                          <a:cs typeface="新細明體"/>
                        </a:rPr>
                        <a:t>請求項</a:t>
                      </a:r>
                      <a:r>
                        <a:rPr lang="zh-TW" sz="1600" u="sng" kern="100" dirty="0">
                          <a:effectLst/>
                          <a:latin typeface="新細明體"/>
                          <a:cs typeface="新細明體"/>
                        </a:rPr>
                        <a:t>會</a:t>
                      </a:r>
                      <a:r>
                        <a:rPr lang="zh-TW" sz="1600" b="1" u="sng" kern="100" dirty="0">
                          <a:effectLst/>
                          <a:latin typeface="新細明體"/>
                          <a:cs typeface="新細明體"/>
                        </a:rPr>
                        <a:t>及於</a:t>
                      </a:r>
                      <a:r>
                        <a:rPr lang="zh-TW" sz="1600" kern="100" dirty="0" smtClean="0">
                          <a:effectLst/>
                          <a:latin typeface="新細明體"/>
                          <a:cs typeface="新細明體"/>
                        </a:rPr>
                        <a:t>產品</a:t>
                      </a:r>
                      <a:endParaRPr lang="en-US" altLang="zh-TW" sz="1600" kern="100" dirty="0" smtClean="0">
                        <a:effectLst/>
                        <a:latin typeface="新細明體"/>
                        <a:cs typeface="新細明體"/>
                      </a:endParaRPr>
                    </a:p>
                    <a:p>
                      <a:pPr>
                        <a:spcAft>
                          <a:spcPts val="0"/>
                        </a:spcAft>
                      </a:pPr>
                      <a:endParaRPr lang="zh-TW" sz="16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7349">
                <a:tc>
                  <a:txBody>
                    <a:bodyPr/>
                    <a:lstStyle/>
                    <a:p>
                      <a:pPr>
                        <a:spcAft>
                          <a:spcPts val="0"/>
                        </a:spcAft>
                      </a:pPr>
                      <a:r>
                        <a:rPr lang="zh-TW" sz="1600" kern="100">
                          <a:effectLst/>
                          <a:latin typeface="新細明體"/>
                          <a:cs typeface="新細明體"/>
                        </a:rPr>
                        <a:t>封閉式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600" kern="100">
                          <a:effectLst/>
                          <a:latin typeface="新細明體"/>
                          <a:cs typeface="新細明體"/>
                        </a:rPr>
                        <a:t>「由</a:t>
                      </a:r>
                      <a:r>
                        <a:rPr lang="en-US" sz="1600" kern="100">
                          <a:effectLst/>
                          <a:latin typeface="新細明體"/>
                          <a:cs typeface="新細明體"/>
                        </a:rPr>
                        <a:t>……</a:t>
                      </a:r>
                      <a:r>
                        <a:rPr lang="zh-TW" sz="1600" kern="100">
                          <a:effectLst/>
                          <a:latin typeface="新細明體"/>
                          <a:cs typeface="新細明體"/>
                        </a:rPr>
                        <a:t>組成」</a:t>
                      </a:r>
                    </a:p>
                    <a:p>
                      <a:pPr>
                        <a:spcAft>
                          <a:spcPts val="0"/>
                        </a:spcAft>
                      </a:pPr>
                      <a:r>
                        <a:rPr lang="en-US" sz="1600" kern="100">
                          <a:effectLst/>
                          <a:latin typeface="新細明體"/>
                          <a:cs typeface="新細明體"/>
                        </a:rPr>
                        <a:t> </a:t>
                      </a:r>
                      <a:endParaRPr lang="zh-TW" sz="16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600" kern="100">
                          <a:effectLst/>
                          <a:latin typeface="新細明體"/>
                          <a:cs typeface="新細明體"/>
                        </a:rPr>
                        <a:t>僅包含請求項中 所記載之元件</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600" kern="100" dirty="0">
                          <a:effectLst/>
                          <a:latin typeface="新細明體"/>
                          <a:cs typeface="新細明體"/>
                        </a:rPr>
                        <a:t>請求項：</a:t>
                      </a:r>
                      <a:r>
                        <a:rPr lang="en-US" sz="1600" kern="100" dirty="0">
                          <a:effectLst/>
                          <a:latin typeface="新細明體"/>
                          <a:cs typeface="新細明體"/>
                        </a:rPr>
                        <a:t>A+B+C</a:t>
                      </a:r>
                      <a:endParaRPr lang="zh-TW" sz="1600" kern="100" dirty="0">
                        <a:effectLst/>
                        <a:latin typeface="新細明體"/>
                        <a:cs typeface="新細明體"/>
                      </a:endParaRPr>
                    </a:p>
                    <a:p>
                      <a:pPr>
                        <a:spcAft>
                          <a:spcPts val="0"/>
                        </a:spcAft>
                      </a:pPr>
                      <a:r>
                        <a:rPr lang="zh-TW" sz="1600" kern="100" dirty="0">
                          <a:effectLst/>
                          <a:latin typeface="新細明體"/>
                          <a:cs typeface="新細明體"/>
                        </a:rPr>
                        <a:t>產品：</a:t>
                      </a:r>
                      <a:r>
                        <a:rPr lang="en-US" sz="1600" kern="100" dirty="0" err="1">
                          <a:effectLst/>
                          <a:latin typeface="新細明體"/>
                          <a:cs typeface="新細明體"/>
                        </a:rPr>
                        <a:t>a+b+c+d</a:t>
                      </a:r>
                      <a:endParaRPr lang="zh-TW" sz="1600" kern="100" dirty="0">
                        <a:effectLst/>
                        <a:latin typeface="新細明體"/>
                        <a:cs typeface="新細明體"/>
                      </a:endParaRPr>
                    </a:p>
                    <a:p>
                      <a:pPr>
                        <a:spcAft>
                          <a:spcPts val="0"/>
                        </a:spcAft>
                      </a:pPr>
                      <a:r>
                        <a:rPr lang="zh-TW" sz="1600" kern="100" dirty="0">
                          <a:effectLst/>
                          <a:latin typeface="新細明體"/>
                          <a:cs typeface="新細明體"/>
                        </a:rPr>
                        <a:t>請求項</a:t>
                      </a:r>
                      <a:r>
                        <a:rPr lang="zh-TW" sz="1600" b="1" u="sng" kern="100" dirty="0">
                          <a:effectLst/>
                          <a:latin typeface="新細明體"/>
                          <a:cs typeface="新細明體"/>
                        </a:rPr>
                        <a:t>不及</a:t>
                      </a:r>
                      <a:r>
                        <a:rPr lang="zh-TW" sz="1600" u="sng" kern="100" dirty="0">
                          <a:effectLst/>
                          <a:latin typeface="新細明體"/>
                          <a:cs typeface="新細明體"/>
                        </a:rPr>
                        <a:t>於</a:t>
                      </a:r>
                      <a:r>
                        <a:rPr lang="zh-TW" sz="1600" kern="100" dirty="0" smtClean="0">
                          <a:effectLst/>
                          <a:latin typeface="新細明體"/>
                          <a:cs typeface="新細明體"/>
                        </a:rPr>
                        <a:t>產品</a:t>
                      </a:r>
                      <a:endParaRPr lang="en-US" altLang="zh-TW" sz="1600" kern="100" dirty="0" smtClean="0">
                        <a:effectLst/>
                        <a:latin typeface="新細明體"/>
                        <a:cs typeface="新細明體"/>
                      </a:endParaRPr>
                    </a:p>
                    <a:p>
                      <a:pPr>
                        <a:spcAft>
                          <a:spcPts val="0"/>
                        </a:spcAft>
                      </a:pPr>
                      <a:endParaRPr lang="zh-TW" sz="16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16465">
                <a:tc>
                  <a:txBody>
                    <a:bodyPr/>
                    <a:lstStyle/>
                    <a:p>
                      <a:pPr>
                        <a:spcAft>
                          <a:spcPts val="0"/>
                        </a:spcAft>
                      </a:pPr>
                      <a:r>
                        <a:rPr lang="zh-TW" sz="1600" kern="100">
                          <a:effectLst/>
                          <a:latin typeface="新細明體"/>
                          <a:cs typeface="新細明體"/>
                        </a:rPr>
                        <a:t>半開放式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600" kern="100">
                          <a:effectLst/>
                          <a:latin typeface="新細明體"/>
                          <a:cs typeface="新細明體"/>
                        </a:rPr>
                        <a:t>「基本上由</a:t>
                      </a:r>
                      <a:r>
                        <a:rPr lang="en-US" sz="1600" kern="100">
                          <a:effectLst/>
                          <a:latin typeface="新細明體"/>
                          <a:cs typeface="新細明體"/>
                        </a:rPr>
                        <a:t>……</a:t>
                      </a:r>
                      <a:r>
                        <a:rPr lang="zh-TW" sz="1600" kern="100">
                          <a:effectLst/>
                          <a:latin typeface="新細明體"/>
                          <a:cs typeface="新細明體"/>
                        </a:rPr>
                        <a:t>組成」</a:t>
                      </a:r>
                    </a:p>
                    <a:p>
                      <a:pPr>
                        <a:spcAft>
                          <a:spcPts val="0"/>
                        </a:spcAft>
                      </a:pPr>
                      <a:r>
                        <a:rPr lang="zh-TW" sz="1600" kern="100">
                          <a:effectLst/>
                          <a:latin typeface="新細明體"/>
                          <a:cs typeface="新細明體"/>
                        </a:rPr>
                        <a:t>「實質上由</a:t>
                      </a:r>
                      <a:r>
                        <a:rPr lang="en-US" sz="1600" kern="100">
                          <a:effectLst/>
                          <a:latin typeface="新細明體"/>
                          <a:cs typeface="新細明體"/>
                        </a:rPr>
                        <a:t>……</a:t>
                      </a:r>
                      <a:r>
                        <a:rPr lang="zh-TW" sz="1600" kern="100">
                          <a:effectLst/>
                          <a:latin typeface="新細明體"/>
                          <a:cs typeface="新細明體"/>
                        </a:rPr>
                        <a:t>組成」</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600" kern="100">
                          <a:effectLst/>
                          <a:latin typeface="新細明體"/>
                          <a:cs typeface="新細明體"/>
                        </a:rPr>
                        <a:t>不排除說明書中有記載，實質上不會影響請求項中所記載的元件</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600" kern="100" dirty="0">
                          <a:effectLst/>
                          <a:latin typeface="新細明體"/>
                          <a:cs typeface="新細明體"/>
                        </a:rPr>
                        <a:t> </a:t>
                      </a:r>
                      <a:endParaRPr lang="zh-TW" sz="16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4536419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t>大綱</a:t>
            </a:r>
            <a:endParaRPr lang="zh-TW" altLang="en-US" dirty="0"/>
          </a:p>
        </p:txBody>
      </p:sp>
      <p:sp>
        <p:nvSpPr>
          <p:cNvPr id="3" name="內容版面配置區 2"/>
          <p:cNvSpPr>
            <a:spLocks noGrp="1"/>
          </p:cNvSpPr>
          <p:nvPr>
            <p:ph idx="1"/>
          </p:nvPr>
        </p:nvSpPr>
        <p:spPr/>
        <p:txBody>
          <a:bodyPr/>
          <a:lstStyle/>
          <a:p>
            <a:pPr lvl="0"/>
            <a:r>
              <a:rPr lang="zh-TW" altLang="zh-TW" dirty="0" smtClean="0"/>
              <a:t>前言</a:t>
            </a:r>
            <a:r>
              <a:rPr lang="zh-TW" altLang="en-US" dirty="0" smtClean="0"/>
              <a:t>：</a:t>
            </a:r>
            <a:r>
              <a:rPr lang="zh-TW" altLang="en-US" dirty="0" smtClean="0"/>
              <a:t>專利</a:t>
            </a:r>
            <a:r>
              <a:rPr lang="zh-TW" altLang="en-US" dirty="0" smtClean="0"/>
              <a:t>申請文件</a:t>
            </a:r>
            <a:r>
              <a:rPr lang="zh-TW" altLang="en-US" dirty="0" smtClean="0"/>
              <a:t>基本</a:t>
            </a:r>
            <a:r>
              <a:rPr lang="zh-TW" altLang="en-US" dirty="0" smtClean="0"/>
              <a:t>概念</a:t>
            </a:r>
            <a:endParaRPr lang="zh-TW" altLang="zh-TW" dirty="0"/>
          </a:p>
          <a:p>
            <a:pPr lvl="0"/>
            <a:r>
              <a:rPr lang="zh-TW" altLang="zh-TW" dirty="0"/>
              <a:t>申請專利</a:t>
            </a:r>
            <a:r>
              <a:rPr lang="zh-TW" altLang="zh-TW" dirty="0" smtClean="0"/>
              <a:t>範圍</a:t>
            </a:r>
            <a:r>
              <a:rPr lang="zh-TW" altLang="en-US" dirty="0" smtClean="0"/>
              <a:t>注意事項</a:t>
            </a:r>
            <a:endParaRPr lang="zh-TW" altLang="zh-TW" dirty="0"/>
          </a:p>
          <a:p>
            <a:pPr lvl="0"/>
            <a:r>
              <a:rPr lang="zh-TW" altLang="zh-TW" dirty="0"/>
              <a:t>說明書及</a:t>
            </a:r>
            <a:r>
              <a:rPr lang="zh-TW" altLang="zh-TW" dirty="0" smtClean="0"/>
              <a:t>圖式</a:t>
            </a:r>
            <a:r>
              <a:rPr lang="zh-TW" altLang="en-US" dirty="0" smtClean="0"/>
              <a:t>注意事項</a:t>
            </a:r>
            <a:endParaRPr lang="zh-TW" altLang="zh-TW" dirty="0"/>
          </a:p>
          <a:p>
            <a:pPr lvl="0"/>
            <a:r>
              <a:rPr lang="zh-TW" altLang="zh-TW" dirty="0" smtClean="0"/>
              <a:t>中</a:t>
            </a:r>
            <a:r>
              <a:rPr lang="zh-TW" altLang="en-US" dirty="0" smtClean="0"/>
              <a:t>國</a:t>
            </a:r>
            <a:r>
              <a:rPr lang="zh-TW" altLang="zh-TW" dirty="0" smtClean="0"/>
              <a:t>、美</a:t>
            </a:r>
            <a:r>
              <a:rPr lang="zh-TW" altLang="en-US" dirty="0" smtClean="0"/>
              <a:t>國實務注意事項</a:t>
            </a:r>
            <a:endParaRPr lang="zh-TW" altLang="zh-TW" dirty="0"/>
          </a:p>
          <a:p>
            <a:pPr lvl="0"/>
            <a:r>
              <a:rPr lang="zh-TW" altLang="en-US" dirty="0" smtClean="0"/>
              <a:t>建議的</a:t>
            </a:r>
            <a:r>
              <a:rPr lang="en-US" altLang="zh-TW" dirty="0" smtClean="0"/>
              <a:t>CHECKLIST</a:t>
            </a:r>
            <a:endParaRPr lang="zh-TW" altLang="zh-TW" dirty="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2</a:t>
            </a:fld>
            <a:endParaRPr lang="zh-TW" altLang="en-US"/>
          </a:p>
        </p:txBody>
      </p:sp>
    </p:spTree>
    <p:extLst>
      <p:ext uri="{BB962C8B-B14F-4D97-AF65-F5344CB8AC3E}">
        <p14:creationId xmlns:p14="http://schemas.microsoft.com/office/powerpoint/2010/main" val="97032273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lvl="2" algn="ctr" rtl="0">
              <a:spcBef>
                <a:spcPct val="0"/>
              </a:spcBef>
            </a:pPr>
            <a:r>
              <a:rPr lang="zh-TW" altLang="en-US" sz="4400" dirty="0" smtClean="0"/>
              <a:t>獨立項注意事項</a:t>
            </a:r>
            <a:endParaRPr lang="zh-TW" altLang="en-US" sz="4400" dirty="0"/>
          </a:p>
        </p:txBody>
      </p:sp>
      <p:sp>
        <p:nvSpPr>
          <p:cNvPr id="3" name="內容版面配置區 2"/>
          <p:cNvSpPr>
            <a:spLocks noGrp="1"/>
          </p:cNvSpPr>
          <p:nvPr>
            <p:ph idx="1"/>
          </p:nvPr>
        </p:nvSpPr>
        <p:spPr/>
        <p:txBody>
          <a:bodyPr/>
          <a:lstStyle/>
          <a:p>
            <a:r>
              <a:rPr lang="zh-TW" altLang="en-US" dirty="0" smtClean="0"/>
              <a:t>是否與</a:t>
            </a:r>
            <a:r>
              <a:rPr lang="zh-TW" altLang="en-US" u="sng" dirty="0" smtClean="0"/>
              <a:t>先前技術</a:t>
            </a:r>
            <a:r>
              <a:rPr lang="zh-TW" altLang="en-US" dirty="0" smtClean="0"/>
              <a:t>有所區隔？</a:t>
            </a:r>
            <a:endParaRPr lang="en-US" altLang="zh-TW" dirty="0" smtClean="0"/>
          </a:p>
          <a:p>
            <a:r>
              <a:rPr lang="zh-TW" altLang="en-US" dirty="0" smtClean="0"/>
              <a:t>是否妥善呈現發明之</a:t>
            </a:r>
            <a:r>
              <a:rPr lang="zh-TW" altLang="en-US" u="sng" dirty="0" smtClean="0"/>
              <a:t>重點技術特徵</a:t>
            </a:r>
            <a:r>
              <a:rPr lang="zh-TW" altLang="en-US" dirty="0" smtClean="0"/>
              <a:t>？</a:t>
            </a:r>
            <a:endParaRPr lang="en-US" altLang="zh-TW" dirty="0" smtClean="0"/>
          </a:p>
          <a:p>
            <a:r>
              <a:rPr lang="zh-TW" altLang="en-US" dirty="0" smtClean="0"/>
              <a:t>是否</a:t>
            </a:r>
            <a:r>
              <a:rPr lang="zh-TW" altLang="en-US" b="1" u="sng" dirty="0" smtClean="0"/>
              <a:t>僅</a:t>
            </a:r>
            <a:r>
              <a:rPr lang="zh-TW" altLang="en-US" dirty="0" smtClean="0"/>
              <a:t>包含</a:t>
            </a:r>
            <a:r>
              <a:rPr lang="zh-TW" altLang="en-US" u="sng" dirty="0" smtClean="0"/>
              <a:t>必要元件</a:t>
            </a:r>
            <a:r>
              <a:rPr lang="zh-TW" altLang="en-US" dirty="0" smtClean="0"/>
              <a:t>？</a:t>
            </a:r>
            <a:endParaRPr lang="en-US" altLang="zh-TW" dirty="0" smtClean="0"/>
          </a:p>
          <a:p>
            <a:r>
              <a:rPr lang="zh-TW" altLang="en-US" dirty="0" smtClean="0"/>
              <a:t>重要元件是否使用</a:t>
            </a:r>
            <a:r>
              <a:rPr lang="zh-TW" altLang="en-US" u="sng" dirty="0" smtClean="0"/>
              <a:t>上位用語</a:t>
            </a:r>
            <a:r>
              <a:rPr lang="zh-TW" altLang="en-US" dirty="0" smtClean="0"/>
              <a:t>？</a:t>
            </a:r>
            <a:endParaRPr lang="en-US" altLang="zh-TW" dirty="0" smtClean="0"/>
          </a:p>
          <a:p>
            <a:r>
              <a:rPr lang="zh-TW" altLang="en-US" u="sng" dirty="0" smtClean="0"/>
              <a:t>各元件間</a:t>
            </a:r>
            <a:r>
              <a:rPr lang="zh-TW" altLang="en-US" dirty="0" smtClean="0"/>
              <a:t>是否均有</a:t>
            </a:r>
            <a:r>
              <a:rPr lang="zh-TW" altLang="en-US" u="sng" dirty="0" smtClean="0"/>
              <a:t>連結</a:t>
            </a:r>
            <a:r>
              <a:rPr lang="zh-TW" altLang="en-US" dirty="0" smtClean="0"/>
              <a:t>與訊號關係 ？</a:t>
            </a:r>
            <a:endParaRPr lang="en-US" altLang="zh-TW" dirty="0" smtClean="0"/>
          </a:p>
          <a:p>
            <a:pPr lvl="1"/>
            <a:r>
              <a:rPr lang="zh-TW" altLang="en-US" dirty="0" smtClean="0"/>
              <a:t>避免</a:t>
            </a:r>
            <a:r>
              <a:rPr lang="zh-TW" altLang="en-US" b="1" u="sng" dirty="0" smtClean="0"/>
              <a:t>孤島原則</a:t>
            </a:r>
            <a:r>
              <a:rPr lang="zh-TW" altLang="en-US" dirty="0" smtClean="0"/>
              <a:t>：物之請求項所記載的每一個結構特徵均應連結，勿讓某一結構特徵形成孤島</a:t>
            </a:r>
            <a:endParaRPr lang="en-US" altLang="zh-TW" dirty="0" smtClean="0"/>
          </a:p>
          <a:p>
            <a:r>
              <a:rPr lang="zh-TW" altLang="en-US" dirty="0"/>
              <a:t>是否涵蓋專利構想中之</a:t>
            </a:r>
            <a:r>
              <a:rPr lang="zh-TW" altLang="en-US" u="sng" dirty="0"/>
              <a:t>主要實施方式</a:t>
            </a:r>
            <a:r>
              <a:rPr lang="zh-TW" altLang="en-US" dirty="0"/>
              <a:t>？</a:t>
            </a:r>
            <a:endParaRPr lang="en-US" altLang="zh-TW" dirty="0"/>
          </a:p>
          <a:p>
            <a:pPr lvl="1"/>
            <a:endParaRPr lang="en-US" altLang="zh-TW" dirty="0" smtClean="0"/>
          </a:p>
          <a:p>
            <a:endParaRPr lang="en-US" altLang="zh-TW" dirty="0" smtClean="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20</a:t>
            </a:fld>
            <a:endParaRPr lang="zh-TW" altLang="en-US"/>
          </a:p>
        </p:txBody>
      </p:sp>
    </p:spTree>
    <p:extLst>
      <p:ext uri="{BB962C8B-B14F-4D97-AF65-F5344CB8AC3E}">
        <p14:creationId xmlns:p14="http://schemas.microsoft.com/office/powerpoint/2010/main" val="328963088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2800" dirty="0" smtClean="0"/>
              <a:t>如何從</a:t>
            </a:r>
            <a:r>
              <a:rPr lang="zh-TW" altLang="en-US" sz="2800" dirty="0" smtClean="0"/>
              <a:t>一個</a:t>
            </a:r>
            <a:r>
              <a:rPr lang="zh-TW" altLang="zh-TW" sz="2800" dirty="0" smtClean="0"/>
              <a:t>實施例</a:t>
            </a:r>
            <a:r>
              <a:rPr lang="zh-TW" altLang="en-US" sz="2800" dirty="0" smtClean="0"/>
              <a:t>變成一個</a:t>
            </a:r>
            <a:r>
              <a:rPr lang="zh-TW" altLang="en-US" sz="2800" dirty="0" smtClean="0"/>
              <a:t>適當的</a:t>
            </a:r>
            <a:r>
              <a:rPr lang="zh-TW" altLang="en-US" sz="2800" dirty="0" smtClean="0"/>
              <a:t>獨</a:t>
            </a:r>
            <a:r>
              <a:rPr lang="zh-TW" altLang="en-US" sz="2800" dirty="0" smtClean="0"/>
              <a:t>立項 </a:t>
            </a:r>
            <a:endParaRPr lang="zh-TW" altLang="en-US" sz="2800"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21</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824367951"/>
              </p:ext>
            </p:extLst>
          </p:nvPr>
        </p:nvGraphicFramePr>
        <p:xfrm>
          <a:off x="467544" y="1268760"/>
          <a:ext cx="8496944" cy="4711000"/>
        </p:xfrm>
        <a:graphic>
          <a:graphicData uri="http://schemas.openxmlformats.org/drawingml/2006/table">
            <a:tbl>
              <a:tblPr firstRow="1" firstCol="1" bandRow="1"/>
              <a:tblGrid>
                <a:gridCol w="3816424"/>
                <a:gridCol w="4680520"/>
              </a:tblGrid>
              <a:tr h="239170">
                <a:tc>
                  <a:txBody>
                    <a:bodyPr/>
                    <a:lstStyle/>
                    <a:p>
                      <a:pPr>
                        <a:spcAft>
                          <a:spcPts val="0"/>
                        </a:spcAft>
                      </a:pPr>
                      <a:r>
                        <a:rPr lang="en-US" sz="1800" kern="100" dirty="0">
                          <a:effectLst/>
                          <a:latin typeface="新細明體"/>
                          <a:cs typeface="新細明體"/>
                        </a:rPr>
                        <a:t> </a:t>
                      </a:r>
                      <a:endParaRPr lang="zh-TW" sz="18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第一版 獨立項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36680">
                <a:tc>
                  <a:txBody>
                    <a:bodyPr/>
                    <a:lstStyle/>
                    <a:p>
                      <a:pPr>
                        <a:spcAft>
                          <a:spcPts val="0"/>
                        </a:spcAft>
                      </a:pPr>
                      <a:r>
                        <a:rPr lang="zh-TW" sz="1800" kern="100" dirty="0">
                          <a:effectLst/>
                          <a:latin typeface="新細明體"/>
                          <a:cs typeface="新細明體"/>
                        </a:rPr>
                        <a:t>發明：一種把鉛轉變成黃金的裝置</a:t>
                      </a:r>
                    </a:p>
                    <a:p>
                      <a:pPr>
                        <a:spcAft>
                          <a:spcPts val="0"/>
                        </a:spcAft>
                      </a:pPr>
                      <a:r>
                        <a:rPr lang="en-US" sz="1800" kern="100" dirty="0">
                          <a:effectLst/>
                          <a:latin typeface="新細明體"/>
                          <a:cs typeface="新細明體"/>
                        </a:rPr>
                        <a:t> </a:t>
                      </a:r>
                      <a:endParaRPr lang="zh-TW" sz="1800" kern="100" dirty="0">
                        <a:effectLst/>
                        <a:latin typeface="新細明體"/>
                        <a:cs typeface="新細明體"/>
                      </a:endParaRPr>
                    </a:p>
                    <a:p>
                      <a:pPr>
                        <a:spcAft>
                          <a:spcPts val="0"/>
                        </a:spcAft>
                      </a:pPr>
                      <a:r>
                        <a:rPr lang="zh-TW" sz="1800" kern="100" dirty="0">
                          <a:effectLst/>
                          <a:latin typeface="新細明體"/>
                          <a:cs typeface="新細明體"/>
                        </a:rPr>
                        <a:t>實施例：</a:t>
                      </a:r>
                    </a:p>
                    <a:p>
                      <a:pPr>
                        <a:spcAft>
                          <a:spcPts val="0"/>
                        </a:spcAft>
                      </a:pPr>
                      <a:r>
                        <a:rPr lang="zh-TW" sz="1800" kern="100" dirty="0">
                          <a:effectLst/>
                          <a:latin typeface="新細明體"/>
                          <a:cs typeface="新細明體"/>
                        </a:rPr>
                        <a:t>此裝置包括一個盒狀的金屬框架，</a:t>
                      </a:r>
                    </a:p>
                    <a:p>
                      <a:pPr>
                        <a:spcAft>
                          <a:spcPts val="0"/>
                        </a:spcAft>
                      </a:pPr>
                      <a:r>
                        <a:rPr lang="zh-TW" sz="1800" kern="100" dirty="0">
                          <a:effectLst/>
                          <a:latin typeface="新細明體"/>
                          <a:cs typeface="新細明體"/>
                        </a:rPr>
                        <a:t>一個電動馬達，</a:t>
                      </a:r>
                    </a:p>
                    <a:p>
                      <a:pPr>
                        <a:spcAft>
                          <a:spcPts val="0"/>
                        </a:spcAft>
                      </a:pPr>
                      <a:r>
                        <a:rPr lang="zh-TW" sz="1800" kern="100" dirty="0">
                          <a:effectLst/>
                          <a:latin typeface="新細明體"/>
                          <a:cs typeface="新細明體"/>
                        </a:rPr>
                        <a:t>一個用來盛放廢鉛的碗，</a:t>
                      </a:r>
                    </a:p>
                    <a:p>
                      <a:pPr>
                        <a:spcAft>
                          <a:spcPts val="0"/>
                        </a:spcAft>
                      </a:pPr>
                      <a:r>
                        <a:rPr lang="zh-TW" sz="1800" kern="100" dirty="0">
                          <a:effectLst/>
                          <a:latin typeface="新細明體"/>
                          <a:cs typeface="新細明體"/>
                        </a:rPr>
                        <a:t>與一個導致物質轉換的鉛</a:t>
                      </a:r>
                      <a:r>
                        <a:rPr lang="en-US" sz="1800" kern="100" dirty="0">
                          <a:effectLst/>
                          <a:latin typeface="新細明體"/>
                          <a:cs typeface="新細明體"/>
                        </a:rPr>
                        <a:t>-</a:t>
                      </a:r>
                      <a:r>
                        <a:rPr lang="zh-TW" sz="1800" kern="100" dirty="0">
                          <a:effectLst/>
                          <a:latin typeface="新細明體"/>
                          <a:cs typeface="新細明體"/>
                        </a:rPr>
                        <a:t>黃金電擊元件。</a:t>
                      </a:r>
                    </a:p>
                    <a:p>
                      <a:pPr>
                        <a:spcAft>
                          <a:spcPts val="0"/>
                        </a:spcAft>
                      </a:pPr>
                      <a:r>
                        <a:rPr lang="en-US" sz="1800" kern="100" dirty="0">
                          <a:effectLst/>
                          <a:latin typeface="新細明體"/>
                          <a:cs typeface="新細明體"/>
                        </a:rPr>
                        <a:t> </a:t>
                      </a:r>
                      <a:endParaRPr lang="zh-TW" sz="1800" kern="100" dirty="0">
                        <a:effectLst/>
                        <a:latin typeface="新細明體"/>
                        <a:cs typeface="新細明體"/>
                      </a:endParaRPr>
                    </a:p>
                    <a:p>
                      <a:pPr>
                        <a:spcAft>
                          <a:spcPts val="0"/>
                        </a:spcAft>
                      </a:pPr>
                      <a:r>
                        <a:rPr lang="en-US" sz="1800" kern="100" dirty="0">
                          <a:effectLst/>
                          <a:latin typeface="新細明體"/>
                          <a:cs typeface="新細明體"/>
                        </a:rPr>
                        <a:t> </a:t>
                      </a:r>
                      <a:endParaRPr lang="zh-TW" sz="1800" kern="100" dirty="0">
                        <a:effectLst/>
                        <a:latin typeface="新細明體"/>
                        <a:cs typeface="新細明體"/>
                      </a:endParaRPr>
                    </a:p>
                    <a:p>
                      <a:pPr>
                        <a:spcAft>
                          <a:spcPts val="0"/>
                        </a:spcAft>
                      </a:pPr>
                      <a:r>
                        <a:rPr lang="en-US" sz="1800" kern="100" dirty="0">
                          <a:effectLst/>
                          <a:latin typeface="新細明體"/>
                          <a:cs typeface="新細明體"/>
                        </a:rPr>
                        <a:t> </a:t>
                      </a:r>
                      <a:endParaRPr lang="zh-TW" sz="1800" kern="100" dirty="0">
                        <a:effectLst/>
                        <a:latin typeface="新細明體"/>
                        <a:cs typeface="新細明體"/>
                      </a:endParaRPr>
                    </a:p>
                    <a:p>
                      <a:pPr>
                        <a:spcAft>
                          <a:spcPts val="0"/>
                        </a:spcAft>
                      </a:pPr>
                      <a:r>
                        <a:rPr lang="en-US" sz="1800" kern="100" dirty="0">
                          <a:effectLst/>
                          <a:latin typeface="新細明體"/>
                          <a:cs typeface="新細明體"/>
                        </a:rPr>
                        <a:t> </a:t>
                      </a:r>
                      <a:endParaRPr lang="zh-TW" sz="18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spcAft>
                          <a:spcPts val="0"/>
                        </a:spcAft>
                        <a:buFont typeface="+mj-lt"/>
                        <a:buAutoNum type="arabicPeriod"/>
                      </a:pPr>
                      <a:r>
                        <a:rPr lang="zh-TW" sz="1800" kern="100" dirty="0">
                          <a:solidFill>
                            <a:srgbClr val="000000"/>
                          </a:solidFill>
                          <a:effectLst/>
                          <a:latin typeface="Times New Roman"/>
                          <a:cs typeface="Times New Roman"/>
                        </a:rPr>
                        <a:t>一種用來將鉛轉變為黃金的裝置，</a:t>
                      </a:r>
                      <a:r>
                        <a:rPr lang="zh-TW" sz="1800" u="sng" kern="100" dirty="0" smtClean="0">
                          <a:solidFill>
                            <a:srgbClr val="000000"/>
                          </a:solidFill>
                          <a:effectLst/>
                          <a:latin typeface="Times New Roman"/>
                          <a:cs typeface="Times New Roman"/>
                        </a:rPr>
                        <a:t>包括</a:t>
                      </a:r>
                      <a:r>
                        <a:rPr lang="zh-TW" altLang="en-US" sz="1800" u="none" kern="100" dirty="0" smtClean="0">
                          <a:solidFill>
                            <a:srgbClr val="000000"/>
                          </a:solidFill>
                          <a:effectLst/>
                          <a:latin typeface="Times New Roman"/>
                          <a:cs typeface="Times New Roman"/>
                        </a:rPr>
                        <a:t>：</a:t>
                      </a:r>
                      <a:r>
                        <a:rPr lang="zh-TW" sz="1400" u="none" kern="100" dirty="0" smtClean="0">
                          <a:solidFill>
                            <a:srgbClr val="000000"/>
                          </a:solidFill>
                          <a:effectLst/>
                          <a:latin typeface="新細明體"/>
                          <a:ea typeface="Times New Roman"/>
                          <a:cs typeface="新細明體"/>
                        </a:rPr>
                        <a:t> </a:t>
                      </a:r>
                      <a:r>
                        <a:rPr lang="en-US" sz="1400" kern="100" dirty="0">
                          <a:solidFill>
                            <a:srgbClr val="FF0000"/>
                          </a:solidFill>
                          <a:effectLst/>
                          <a:latin typeface="Times New Roman"/>
                          <a:cs typeface="新細明體"/>
                        </a:rPr>
                        <a:t>(</a:t>
                      </a:r>
                      <a:r>
                        <a:rPr lang="zh-TW" sz="1400" kern="100" dirty="0">
                          <a:solidFill>
                            <a:srgbClr val="FF0000"/>
                          </a:solidFill>
                          <a:effectLst/>
                          <a:latin typeface="Times New Roman"/>
                          <a:cs typeface="Times New Roman"/>
                        </a:rPr>
                        <a:t>注意：用</a:t>
                      </a:r>
                      <a:r>
                        <a:rPr lang="zh-TW" sz="1400" u="sng" kern="100" dirty="0">
                          <a:solidFill>
                            <a:srgbClr val="FF0000"/>
                          </a:solidFill>
                          <a:effectLst/>
                          <a:latin typeface="新細明體"/>
                          <a:cs typeface="新細明體"/>
                        </a:rPr>
                        <a:t>開放式連接詞</a:t>
                      </a:r>
                      <a:r>
                        <a:rPr lang="zh-TW" sz="1400" kern="100" dirty="0">
                          <a:solidFill>
                            <a:srgbClr val="FF0000"/>
                          </a:solidFill>
                          <a:effectLst/>
                          <a:latin typeface="新細明體"/>
                          <a:cs typeface="新細明體"/>
                        </a:rPr>
                        <a:t>，範圍最大</a:t>
                      </a:r>
                      <a:r>
                        <a:rPr lang="en-US" sz="1400" kern="100" dirty="0" smtClean="0">
                          <a:solidFill>
                            <a:srgbClr val="FF0000"/>
                          </a:solidFill>
                          <a:effectLst/>
                          <a:latin typeface="Times New Roman"/>
                          <a:cs typeface="新細明體"/>
                        </a:rPr>
                        <a:t>)</a:t>
                      </a:r>
                      <a:endParaRPr lang="zh-TW" sz="1400" kern="100" dirty="0">
                        <a:effectLst/>
                        <a:latin typeface="新細明體"/>
                        <a:cs typeface="新細明體"/>
                      </a:endParaRPr>
                    </a:p>
                    <a:p>
                      <a:pPr marL="228600" algn="just">
                        <a:spcAft>
                          <a:spcPts val="0"/>
                        </a:spcAft>
                      </a:pPr>
                      <a:r>
                        <a:rPr lang="en-US" sz="1800" kern="100" dirty="0">
                          <a:solidFill>
                            <a:srgbClr val="000000"/>
                          </a:solidFill>
                          <a:effectLst/>
                          <a:latin typeface="Times New Roman"/>
                          <a:cs typeface="新細明體"/>
                        </a:rPr>
                        <a:t> </a:t>
                      </a:r>
                      <a:endParaRPr lang="en-US" sz="1800" kern="100" dirty="0" smtClean="0">
                        <a:solidFill>
                          <a:schemeClr val="tx1"/>
                        </a:solidFill>
                        <a:effectLst/>
                        <a:latin typeface="新細明體"/>
                        <a:cs typeface="新細明體"/>
                      </a:endParaRPr>
                    </a:p>
                    <a:p>
                      <a:pPr marL="228600" algn="just">
                        <a:spcAft>
                          <a:spcPts val="0"/>
                        </a:spcAft>
                      </a:pPr>
                      <a:r>
                        <a:rPr lang="zh-TW" sz="1800" kern="100" dirty="0" smtClean="0">
                          <a:solidFill>
                            <a:srgbClr val="000000"/>
                          </a:solidFill>
                          <a:effectLst/>
                          <a:latin typeface="Times New Roman"/>
                          <a:cs typeface="Times New Roman"/>
                        </a:rPr>
                        <a:t>一</a:t>
                      </a:r>
                      <a:r>
                        <a:rPr lang="zh-TW" sz="1800" kern="100" dirty="0">
                          <a:solidFill>
                            <a:srgbClr val="000000"/>
                          </a:solidFill>
                          <a:effectLst/>
                          <a:latin typeface="Times New Roman"/>
                          <a:cs typeface="Times New Roman"/>
                        </a:rPr>
                        <a:t>盒狀之</a:t>
                      </a:r>
                      <a:r>
                        <a:rPr lang="zh-TW" sz="1800" u="sng" kern="100" dirty="0">
                          <a:solidFill>
                            <a:srgbClr val="000000"/>
                          </a:solidFill>
                          <a:effectLst/>
                          <a:latin typeface="Times New Roman"/>
                          <a:cs typeface="Times New Roman"/>
                        </a:rPr>
                        <a:t>金屬框架</a:t>
                      </a:r>
                      <a:r>
                        <a:rPr lang="zh-TW" sz="1800" kern="100" dirty="0">
                          <a:solidFill>
                            <a:srgbClr val="000000"/>
                          </a:solidFill>
                          <a:effectLst/>
                          <a:latin typeface="Times New Roman"/>
                          <a:cs typeface="Times New Roman"/>
                        </a:rPr>
                        <a:t>；</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cs typeface="新細明體"/>
                        </a:rPr>
                        <a:t> </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cs typeface="新細明體"/>
                        </a:rPr>
                        <a:t>   </a:t>
                      </a:r>
                      <a:r>
                        <a:rPr lang="en-US" sz="1800" kern="100" dirty="0" smtClean="0">
                          <a:solidFill>
                            <a:srgbClr val="000000"/>
                          </a:solidFill>
                          <a:effectLst/>
                          <a:latin typeface="Times New Roman"/>
                          <a:cs typeface="新細明體"/>
                        </a:rPr>
                        <a:t>  </a:t>
                      </a:r>
                      <a:r>
                        <a:rPr lang="zh-TW" sz="1800" kern="100" dirty="0" smtClean="0">
                          <a:solidFill>
                            <a:srgbClr val="000000"/>
                          </a:solidFill>
                          <a:effectLst/>
                          <a:latin typeface="Times New Roman"/>
                          <a:cs typeface="Times New Roman"/>
                        </a:rPr>
                        <a:t>一</a:t>
                      </a:r>
                      <a:r>
                        <a:rPr lang="zh-TW" sz="1800" u="sng" kern="100" dirty="0">
                          <a:solidFill>
                            <a:srgbClr val="000000"/>
                          </a:solidFill>
                          <a:effectLst/>
                          <a:latin typeface="Times New Roman"/>
                          <a:cs typeface="Times New Roman"/>
                        </a:rPr>
                        <a:t>電動馬達</a:t>
                      </a:r>
                      <a:r>
                        <a:rPr lang="zh-TW" sz="1800" kern="100" dirty="0">
                          <a:solidFill>
                            <a:srgbClr val="000000"/>
                          </a:solidFill>
                          <a:effectLst/>
                          <a:latin typeface="Times New Roman"/>
                          <a:cs typeface="Times New Roman"/>
                        </a:rPr>
                        <a:t>，安裝在該盒狀之</a:t>
                      </a:r>
                      <a:r>
                        <a:rPr lang="zh-TW" sz="1800" u="sng" kern="100" dirty="0">
                          <a:solidFill>
                            <a:srgbClr val="000000"/>
                          </a:solidFill>
                          <a:effectLst/>
                          <a:latin typeface="Times New Roman"/>
                          <a:cs typeface="Times New Roman"/>
                        </a:rPr>
                        <a:t>金屬框架</a:t>
                      </a:r>
                      <a:r>
                        <a:rPr lang="zh-TW" sz="1800" kern="100" dirty="0">
                          <a:solidFill>
                            <a:srgbClr val="000000"/>
                          </a:solidFill>
                          <a:effectLst/>
                          <a:latin typeface="Times New Roman"/>
                          <a:cs typeface="Times New Roman"/>
                        </a:rPr>
                        <a:t>內；</a:t>
                      </a:r>
                      <a:r>
                        <a:rPr lang="zh-TW" sz="1800" kern="100" dirty="0">
                          <a:solidFill>
                            <a:srgbClr val="000000"/>
                          </a:solidFill>
                          <a:effectLst/>
                          <a:latin typeface="新細明體"/>
                          <a:ea typeface="Times New Roman"/>
                          <a:cs typeface="新細明體"/>
                        </a:rPr>
                        <a:t> </a:t>
                      </a:r>
                      <a:endParaRPr lang="zh-TW" sz="1800" kern="100" dirty="0">
                        <a:effectLst/>
                        <a:latin typeface="新細明體"/>
                        <a:cs typeface="新細明體"/>
                      </a:endParaRPr>
                    </a:p>
                    <a:p>
                      <a:pPr algn="just">
                        <a:spcAft>
                          <a:spcPts val="0"/>
                        </a:spcAft>
                      </a:pPr>
                      <a:r>
                        <a:rPr lang="en-US" sz="1400" kern="100" dirty="0">
                          <a:solidFill>
                            <a:srgbClr val="FF0000"/>
                          </a:solidFill>
                          <a:effectLst/>
                          <a:latin typeface="Times New Roman"/>
                          <a:ea typeface="+mn-ea"/>
                          <a:cs typeface="新細明體"/>
                        </a:rPr>
                        <a:t>  </a:t>
                      </a:r>
                      <a:r>
                        <a:rPr lang="en-US" sz="1400" kern="100" dirty="0" smtClean="0">
                          <a:solidFill>
                            <a:srgbClr val="FF0000"/>
                          </a:solidFill>
                          <a:effectLst/>
                          <a:latin typeface="Times New Roman"/>
                          <a:ea typeface="+mn-ea"/>
                          <a:cs typeface="新細明體"/>
                        </a:rPr>
                        <a:t>  (</a:t>
                      </a:r>
                      <a:r>
                        <a:rPr lang="zh-TW" sz="1400" kern="100" dirty="0">
                          <a:solidFill>
                            <a:srgbClr val="FF0000"/>
                          </a:solidFill>
                          <a:effectLst/>
                          <a:latin typeface="Times New Roman"/>
                          <a:ea typeface="+mn-ea"/>
                          <a:cs typeface="新細明體"/>
                        </a:rPr>
                        <a:t>注意：讓電動馬達和金屬框架這兩個元件有</a:t>
                      </a:r>
                      <a:r>
                        <a:rPr lang="zh-TW" sz="1400" u="sng" kern="100" dirty="0">
                          <a:solidFill>
                            <a:srgbClr val="FF0000"/>
                          </a:solidFill>
                          <a:effectLst/>
                          <a:latin typeface="Times New Roman"/>
                          <a:ea typeface="+mn-ea"/>
                          <a:cs typeface="新細明體"/>
                        </a:rPr>
                        <a:t>連結</a:t>
                      </a:r>
                      <a:r>
                        <a:rPr lang="zh-TW" sz="1400" kern="100" dirty="0">
                          <a:solidFill>
                            <a:srgbClr val="FF0000"/>
                          </a:solidFill>
                          <a:effectLst/>
                          <a:latin typeface="Times New Roman"/>
                          <a:ea typeface="+mn-ea"/>
                          <a:cs typeface="新細明體"/>
                        </a:rPr>
                        <a:t>，不會形成</a:t>
                      </a:r>
                      <a:r>
                        <a:rPr lang="zh-TW" sz="1400" u="sng" kern="100" dirty="0">
                          <a:solidFill>
                            <a:srgbClr val="FF0000"/>
                          </a:solidFill>
                          <a:effectLst/>
                          <a:latin typeface="Times New Roman"/>
                          <a:ea typeface="+mn-ea"/>
                          <a:cs typeface="新細明體"/>
                        </a:rPr>
                        <a:t>孤島</a:t>
                      </a:r>
                      <a:r>
                        <a:rPr lang="en-US" sz="1400" kern="100" dirty="0">
                          <a:solidFill>
                            <a:srgbClr val="FF0000"/>
                          </a:solidFill>
                          <a:effectLst/>
                          <a:latin typeface="Times New Roman"/>
                          <a:ea typeface="+mn-ea"/>
                          <a:cs typeface="新細明體"/>
                        </a:rPr>
                        <a:t>)</a:t>
                      </a:r>
                      <a:endParaRPr lang="zh-TW" sz="1400" kern="100" dirty="0">
                        <a:solidFill>
                          <a:srgbClr val="FF0000"/>
                        </a:solidFill>
                        <a:effectLst/>
                        <a:latin typeface="Times New Roman"/>
                        <a:ea typeface="+mn-ea"/>
                        <a:cs typeface="新細明體"/>
                      </a:endParaRPr>
                    </a:p>
                    <a:p>
                      <a:pPr algn="just">
                        <a:spcAft>
                          <a:spcPts val="0"/>
                        </a:spcAft>
                      </a:pPr>
                      <a:r>
                        <a:rPr lang="en-US" sz="1400" kern="100" dirty="0">
                          <a:solidFill>
                            <a:srgbClr val="000000"/>
                          </a:solidFill>
                          <a:effectLst/>
                          <a:latin typeface="Times New Roman"/>
                          <a:cs typeface="新細明體"/>
                        </a:rPr>
                        <a:t> </a:t>
                      </a:r>
                      <a:endParaRPr lang="zh-TW" sz="1400" kern="100" dirty="0">
                        <a:effectLst/>
                        <a:latin typeface="新細明體"/>
                        <a:cs typeface="新細明體"/>
                      </a:endParaRPr>
                    </a:p>
                    <a:p>
                      <a:pPr algn="just">
                        <a:spcAft>
                          <a:spcPts val="0"/>
                        </a:spcAft>
                      </a:pPr>
                      <a:r>
                        <a:rPr lang="en-US" sz="1800" kern="100" dirty="0" smtClean="0">
                          <a:effectLst/>
                          <a:latin typeface="新細明體"/>
                          <a:cs typeface="新細明體"/>
                        </a:rPr>
                        <a:t>     </a:t>
                      </a:r>
                      <a:r>
                        <a:rPr lang="zh-TW" sz="1800" kern="100" dirty="0" smtClean="0">
                          <a:effectLst/>
                          <a:latin typeface="新細明體"/>
                          <a:cs typeface="新細明體"/>
                        </a:rPr>
                        <a:t>一用來盛放廢鉛的</a:t>
                      </a:r>
                      <a:r>
                        <a:rPr lang="zh-TW" sz="1800" u="sng" kern="100" dirty="0" smtClean="0">
                          <a:effectLst/>
                          <a:latin typeface="新細明體"/>
                          <a:cs typeface="新細明體"/>
                        </a:rPr>
                        <a:t>碗</a:t>
                      </a:r>
                      <a:r>
                        <a:rPr lang="zh-TW" sz="1800" kern="100" dirty="0" smtClean="0">
                          <a:effectLst/>
                          <a:latin typeface="新細明體"/>
                          <a:cs typeface="新細明體"/>
                        </a:rPr>
                        <a:t>，其置放在該盒狀之</a:t>
                      </a:r>
                      <a:r>
                        <a:rPr lang="zh-TW" sz="1800" u="sng" kern="100" dirty="0" smtClean="0">
                          <a:effectLst/>
                          <a:latin typeface="新細明體"/>
                          <a:cs typeface="新細明體"/>
                        </a:rPr>
                        <a:t>金屬框架</a:t>
                      </a:r>
                      <a:r>
                        <a:rPr lang="zh-TW" sz="1800" kern="100" dirty="0" smtClean="0">
                          <a:effectLst/>
                          <a:latin typeface="新細明體"/>
                          <a:cs typeface="新細明體"/>
                        </a:rPr>
                        <a:t>之一表面上；</a:t>
                      </a:r>
                      <a:r>
                        <a:rPr lang="zh-TW" altLang="en-US" sz="1800" kern="100" dirty="0" smtClean="0">
                          <a:effectLst/>
                          <a:latin typeface="新細明體"/>
                          <a:cs typeface="新細明體"/>
                        </a:rPr>
                        <a:t>以及</a:t>
                      </a:r>
                      <a:endParaRPr lang="zh-TW" sz="1800" kern="100" dirty="0" smtClean="0">
                        <a:effectLst/>
                        <a:latin typeface="新細明體"/>
                        <a:cs typeface="新細明體"/>
                      </a:endParaRPr>
                    </a:p>
                    <a:p>
                      <a:pPr marL="0" algn="just" defTabSz="914400" rtl="0" eaLnBrk="1" latinLnBrk="0" hangingPunct="1">
                        <a:spcAft>
                          <a:spcPts val="0"/>
                        </a:spcAft>
                      </a:pPr>
                      <a:r>
                        <a:rPr lang="en-US" sz="1800" kern="100" dirty="0" smtClean="0">
                          <a:solidFill>
                            <a:srgbClr val="FF0000"/>
                          </a:solidFill>
                          <a:effectLst/>
                          <a:latin typeface="Times New Roman"/>
                          <a:ea typeface="+mn-ea"/>
                          <a:cs typeface="新細明體"/>
                        </a:rPr>
                        <a:t>   </a:t>
                      </a:r>
                      <a:r>
                        <a:rPr lang="en-US" sz="1400" kern="100" dirty="0" smtClean="0">
                          <a:solidFill>
                            <a:srgbClr val="FF0000"/>
                          </a:solidFill>
                          <a:effectLst/>
                          <a:latin typeface="Times New Roman"/>
                          <a:ea typeface="+mn-ea"/>
                          <a:cs typeface="新細明體"/>
                        </a:rPr>
                        <a:t>(</a:t>
                      </a:r>
                      <a:r>
                        <a:rPr lang="zh-TW" sz="1400" kern="100" dirty="0">
                          <a:solidFill>
                            <a:srgbClr val="FF0000"/>
                          </a:solidFill>
                          <a:effectLst/>
                          <a:latin typeface="Times New Roman"/>
                          <a:ea typeface="+mn-ea"/>
                          <a:cs typeface="新細明體"/>
                        </a:rPr>
                        <a:t>注意：讓碗和金屬框架這兩個元件有</a:t>
                      </a:r>
                      <a:r>
                        <a:rPr lang="zh-TW" sz="1400" u="sng" kern="100" dirty="0">
                          <a:solidFill>
                            <a:srgbClr val="FF0000"/>
                          </a:solidFill>
                          <a:effectLst/>
                          <a:latin typeface="Times New Roman"/>
                          <a:ea typeface="+mn-ea"/>
                          <a:cs typeface="新細明體"/>
                        </a:rPr>
                        <a:t>連結</a:t>
                      </a:r>
                      <a:r>
                        <a:rPr lang="zh-TW" sz="1400" kern="100" dirty="0">
                          <a:solidFill>
                            <a:srgbClr val="FF0000"/>
                          </a:solidFill>
                          <a:effectLst/>
                          <a:latin typeface="Times New Roman"/>
                          <a:ea typeface="+mn-ea"/>
                          <a:cs typeface="新細明體"/>
                        </a:rPr>
                        <a:t>，不會形成</a:t>
                      </a:r>
                      <a:r>
                        <a:rPr lang="zh-TW" sz="1400" u="sng" kern="100" dirty="0">
                          <a:solidFill>
                            <a:srgbClr val="FF0000"/>
                          </a:solidFill>
                          <a:effectLst/>
                          <a:latin typeface="Times New Roman"/>
                          <a:ea typeface="+mn-ea"/>
                          <a:cs typeface="新細明體"/>
                        </a:rPr>
                        <a:t>孤島</a:t>
                      </a:r>
                      <a:r>
                        <a:rPr lang="en-US" sz="1400" kern="100" dirty="0" smtClean="0">
                          <a:solidFill>
                            <a:srgbClr val="FF0000"/>
                          </a:solidFill>
                          <a:effectLst/>
                          <a:latin typeface="Times New Roman"/>
                          <a:ea typeface="+mn-ea"/>
                          <a:cs typeface="新細明體"/>
                        </a:rPr>
                        <a:t>)</a:t>
                      </a:r>
                      <a:endParaRPr lang="zh-TW" sz="1400" kern="100" dirty="0" smtClean="0">
                        <a:effectLst/>
                        <a:latin typeface="新細明體"/>
                        <a:cs typeface="新細明體"/>
                      </a:endParaRPr>
                    </a:p>
                    <a:p>
                      <a:pPr algn="just">
                        <a:spcAft>
                          <a:spcPts val="0"/>
                        </a:spcAft>
                      </a:pPr>
                      <a:r>
                        <a:rPr lang="en-US" sz="1800" kern="100" dirty="0" smtClean="0">
                          <a:effectLst/>
                          <a:latin typeface="新細明體"/>
                          <a:cs typeface="新細明體"/>
                        </a:rPr>
                        <a:t>    </a:t>
                      </a:r>
                      <a:r>
                        <a:rPr lang="zh-TW" sz="1800" u="sng" kern="100" dirty="0" smtClean="0">
                          <a:effectLst/>
                          <a:latin typeface="新細明體"/>
                          <a:cs typeface="新細明體"/>
                        </a:rPr>
                        <a:t>一鉛</a:t>
                      </a:r>
                      <a:r>
                        <a:rPr lang="en-US" sz="1800" u="sng" kern="100" dirty="0" smtClean="0">
                          <a:effectLst/>
                          <a:latin typeface="新細明體"/>
                          <a:cs typeface="新細明體"/>
                        </a:rPr>
                        <a:t>-</a:t>
                      </a:r>
                      <a:r>
                        <a:rPr lang="zh-TW" sz="1800" u="sng" kern="100" dirty="0" smtClean="0">
                          <a:effectLst/>
                          <a:latin typeface="新細明體"/>
                          <a:cs typeface="新細明體"/>
                        </a:rPr>
                        <a:t>黃金電擊元件</a:t>
                      </a:r>
                      <a:r>
                        <a:rPr lang="zh-TW" sz="1800" kern="100" dirty="0" smtClean="0">
                          <a:effectLst/>
                          <a:latin typeface="新細明體"/>
                          <a:cs typeface="新細明體"/>
                        </a:rPr>
                        <a:t>，貼附於</a:t>
                      </a:r>
                      <a:r>
                        <a:rPr lang="zh-TW" sz="1800" u="sng" kern="100" dirty="0" smtClean="0">
                          <a:effectLst/>
                          <a:latin typeface="新細明體"/>
                          <a:cs typeface="新細明體"/>
                        </a:rPr>
                        <a:t>碗</a:t>
                      </a:r>
                      <a:r>
                        <a:rPr lang="zh-TW" sz="1800" kern="100" dirty="0" smtClean="0">
                          <a:effectLst/>
                          <a:latin typeface="新細明體"/>
                          <a:cs typeface="新細明體"/>
                        </a:rPr>
                        <a:t>底下，且置放於該</a:t>
                      </a:r>
                      <a:r>
                        <a:rPr lang="zh-TW" sz="1800" kern="100" dirty="0" smtClean="0">
                          <a:solidFill>
                            <a:srgbClr val="000000"/>
                          </a:solidFill>
                          <a:effectLst/>
                          <a:latin typeface="Times New Roman"/>
                          <a:cs typeface="Times New Roman"/>
                        </a:rPr>
                        <a:t>盒狀之</a:t>
                      </a:r>
                      <a:r>
                        <a:rPr lang="zh-TW" sz="1800" u="sng" kern="100" dirty="0" smtClean="0">
                          <a:solidFill>
                            <a:srgbClr val="000000"/>
                          </a:solidFill>
                          <a:effectLst/>
                          <a:latin typeface="Times New Roman"/>
                          <a:cs typeface="Times New Roman"/>
                        </a:rPr>
                        <a:t>金屬框架</a:t>
                      </a:r>
                      <a:r>
                        <a:rPr lang="zh-TW" sz="1800" kern="100" dirty="0" smtClean="0">
                          <a:solidFill>
                            <a:srgbClr val="000000"/>
                          </a:solidFill>
                          <a:effectLst/>
                          <a:latin typeface="Times New Roman"/>
                          <a:cs typeface="Times New Roman"/>
                        </a:rPr>
                        <a:t>內，並被構形成可自該</a:t>
                      </a:r>
                      <a:r>
                        <a:rPr lang="zh-TW" sz="1800" u="sng" kern="100" dirty="0" smtClean="0">
                          <a:solidFill>
                            <a:srgbClr val="000000"/>
                          </a:solidFill>
                          <a:effectLst/>
                          <a:latin typeface="Times New Roman"/>
                          <a:cs typeface="Times New Roman"/>
                        </a:rPr>
                        <a:t>電動馬達</a:t>
                      </a:r>
                      <a:r>
                        <a:rPr lang="zh-TW" sz="1800" kern="100" dirty="0" smtClean="0">
                          <a:solidFill>
                            <a:srgbClr val="000000"/>
                          </a:solidFill>
                          <a:effectLst/>
                          <a:latin typeface="Times New Roman"/>
                          <a:cs typeface="Times New Roman"/>
                        </a:rPr>
                        <a:t>來接受電力。</a:t>
                      </a:r>
                      <a:endParaRPr lang="zh-TW" sz="1800" kern="100" dirty="0" smtClean="0">
                        <a:effectLst/>
                        <a:latin typeface="新細明體"/>
                        <a:cs typeface="新細明體"/>
                      </a:endParaRPr>
                    </a:p>
                    <a:p>
                      <a:pPr marL="0" algn="just" defTabSz="914400" rtl="0" eaLnBrk="1" latinLnBrk="0" hangingPunct="1">
                        <a:spcAft>
                          <a:spcPts val="0"/>
                        </a:spcAft>
                      </a:pPr>
                      <a:r>
                        <a:rPr lang="zh-TW" altLang="en-US" sz="1800" kern="100" dirty="0" smtClean="0">
                          <a:solidFill>
                            <a:srgbClr val="FF0000"/>
                          </a:solidFill>
                          <a:effectLst/>
                          <a:latin typeface="Times New Roman"/>
                          <a:ea typeface="+mn-ea"/>
                          <a:cs typeface="新細明體"/>
                        </a:rPr>
                        <a:t>   </a:t>
                      </a:r>
                      <a:r>
                        <a:rPr lang="zh-TW" altLang="en-US" sz="1400" kern="100" dirty="0" smtClean="0">
                          <a:solidFill>
                            <a:srgbClr val="FF0000"/>
                          </a:solidFill>
                          <a:effectLst/>
                          <a:latin typeface="Times New Roman"/>
                          <a:ea typeface="+mn-ea"/>
                          <a:cs typeface="新細明體"/>
                        </a:rPr>
                        <a:t> </a:t>
                      </a:r>
                      <a:r>
                        <a:rPr lang="en-US" sz="1400" kern="100" dirty="0" smtClean="0">
                          <a:solidFill>
                            <a:srgbClr val="FF0000"/>
                          </a:solidFill>
                          <a:effectLst/>
                          <a:latin typeface="Times New Roman"/>
                          <a:ea typeface="+mn-ea"/>
                          <a:cs typeface="新細明體"/>
                        </a:rPr>
                        <a:t>(</a:t>
                      </a:r>
                      <a:r>
                        <a:rPr lang="zh-TW" sz="1400" kern="100" dirty="0">
                          <a:solidFill>
                            <a:srgbClr val="FF0000"/>
                          </a:solidFill>
                          <a:effectLst/>
                          <a:latin typeface="Times New Roman"/>
                          <a:ea typeface="+mn-ea"/>
                          <a:cs typeface="新細明體"/>
                        </a:rPr>
                        <a:t>注意：讓電擊元件與其他元件有</a:t>
                      </a:r>
                      <a:r>
                        <a:rPr lang="zh-TW" sz="1400" u="sng" kern="100" dirty="0">
                          <a:solidFill>
                            <a:srgbClr val="FF0000"/>
                          </a:solidFill>
                          <a:effectLst/>
                          <a:latin typeface="Times New Roman"/>
                          <a:ea typeface="+mn-ea"/>
                          <a:cs typeface="新細明體"/>
                        </a:rPr>
                        <a:t>連結</a:t>
                      </a:r>
                      <a:r>
                        <a:rPr lang="zh-TW" sz="1400" kern="100" dirty="0">
                          <a:solidFill>
                            <a:srgbClr val="FF0000"/>
                          </a:solidFill>
                          <a:effectLst/>
                          <a:latin typeface="Times New Roman"/>
                          <a:ea typeface="+mn-ea"/>
                          <a:cs typeface="新細明體"/>
                        </a:rPr>
                        <a:t>，不會形成</a:t>
                      </a:r>
                      <a:r>
                        <a:rPr lang="zh-TW" sz="1400" u="sng" kern="100" dirty="0">
                          <a:solidFill>
                            <a:srgbClr val="FF0000"/>
                          </a:solidFill>
                          <a:effectLst/>
                          <a:latin typeface="Times New Roman"/>
                          <a:ea typeface="+mn-ea"/>
                          <a:cs typeface="新細明體"/>
                        </a:rPr>
                        <a:t>孤島</a:t>
                      </a:r>
                      <a:r>
                        <a:rPr lang="en-US" sz="1400" kern="100" dirty="0">
                          <a:solidFill>
                            <a:srgbClr val="FF0000"/>
                          </a:solidFill>
                          <a:effectLst/>
                          <a:latin typeface="Times New Roman"/>
                          <a:ea typeface="+mn-ea"/>
                          <a:cs typeface="新細明體"/>
                        </a:rPr>
                        <a:t>)</a:t>
                      </a:r>
                      <a:endParaRPr lang="zh-TW" sz="1400" kern="100" dirty="0">
                        <a:solidFill>
                          <a:srgbClr val="FF0000"/>
                        </a:solidFill>
                        <a:effectLst/>
                        <a:latin typeface="Times New Roman"/>
                        <a:ea typeface="+mn-ea"/>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9868697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sz="2800" dirty="0" smtClean="0"/>
              <a:t>如何從</a:t>
            </a:r>
            <a:r>
              <a:rPr lang="zh-TW" altLang="en-US" sz="2800" dirty="0" smtClean="0"/>
              <a:t>一個</a:t>
            </a:r>
            <a:r>
              <a:rPr lang="zh-TW" altLang="zh-TW" sz="2800" dirty="0" smtClean="0"/>
              <a:t>實施例</a:t>
            </a:r>
            <a:r>
              <a:rPr lang="zh-TW" altLang="en-US" sz="2800" dirty="0"/>
              <a:t>變成一個適當的獨</a:t>
            </a:r>
            <a:r>
              <a:rPr lang="zh-TW" altLang="en-US" sz="2800" dirty="0"/>
              <a:t>立項 </a:t>
            </a:r>
            <a:r>
              <a:rPr lang="en-US" altLang="zh-TW" sz="2800" dirty="0"/>
              <a:t>(cont.)</a:t>
            </a: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22</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3364427187"/>
              </p:ext>
            </p:extLst>
          </p:nvPr>
        </p:nvGraphicFramePr>
        <p:xfrm>
          <a:off x="467544" y="1340768"/>
          <a:ext cx="8280922" cy="5120641"/>
        </p:xfrm>
        <a:graphic>
          <a:graphicData uri="http://schemas.openxmlformats.org/drawingml/2006/table">
            <a:tbl>
              <a:tblPr firstRow="1" firstCol="1" bandRow="1"/>
              <a:tblGrid>
                <a:gridCol w="4140461"/>
                <a:gridCol w="4140461"/>
              </a:tblGrid>
              <a:tr h="223473">
                <a:tc>
                  <a:txBody>
                    <a:bodyPr/>
                    <a:lstStyle/>
                    <a:p>
                      <a:pPr>
                        <a:spcAft>
                          <a:spcPts val="0"/>
                        </a:spcAft>
                      </a:pPr>
                      <a:r>
                        <a:rPr lang="zh-TW" sz="1800" kern="100" dirty="0">
                          <a:effectLst/>
                          <a:latin typeface="新細明體"/>
                          <a:cs typeface="新細明體"/>
                        </a:rPr>
                        <a:t>第一版 獨立項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第二版 獨立項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97007">
                <a:tc>
                  <a:txBody>
                    <a:bodyPr/>
                    <a:lstStyle/>
                    <a:p>
                      <a:pPr marL="342900" lvl="0" indent="-342900" algn="just">
                        <a:spcAft>
                          <a:spcPts val="0"/>
                        </a:spcAft>
                        <a:buFont typeface="+mj-lt"/>
                        <a:buAutoNum type="arabicPeriod"/>
                      </a:pPr>
                      <a:r>
                        <a:rPr lang="zh-TW" sz="1800" kern="100" dirty="0">
                          <a:solidFill>
                            <a:srgbClr val="000000"/>
                          </a:solidFill>
                          <a:effectLst/>
                          <a:latin typeface="Times New Roman"/>
                          <a:cs typeface="Times New Roman"/>
                        </a:rPr>
                        <a:t>一種用來將鉛轉變為黃金的裝置，包括：</a:t>
                      </a:r>
                      <a:endParaRPr lang="zh-TW" sz="1800" kern="100" dirty="0">
                        <a:effectLst/>
                        <a:latin typeface="新細明體"/>
                        <a:cs typeface="新細明體"/>
                      </a:endParaRPr>
                    </a:p>
                    <a:p>
                      <a:pPr marL="228600" algn="just">
                        <a:spcAft>
                          <a:spcPts val="0"/>
                        </a:spcAft>
                      </a:pPr>
                      <a:r>
                        <a:rPr lang="en-US" sz="1800" kern="100" dirty="0">
                          <a:solidFill>
                            <a:srgbClr val="000000"/>
                          </a:solidFill>
                          <a:effectLst/>
                          <a:latin typeface="Times New Roman"/>
                          <a:cs typeface="新細明體"/>
                        </a:rPr>
                        <a:t> </a:t>
                      </a:r>
                      <a:endParaRPr lang="zh-TW" sz="1800" kern="100" dirty="0">
                        <a:effectLst/>
                        <a:latin typeface="新細明體"/>
                        <a:cs typeface="新細明體"/>
                      </a:endParaRPr>
                    </a:p>
                    <a:p>
                      <a:pPr marL="228600" algn="just">
                        <a:spcAft>
                          <a:spcPts val="0"/>
                        </a:spcAft>
                      </a:pPr>
                      <a:r>
                        <a:rPr lang="zh-TW" sz="1800" b="1" u="sng" kern="100" dirty="0">
                          <a:solidFill>
                            <a:srgbClr val="000000"/>
                          </a:solidFill>
                          <a:effectLst/>
                          <a:latin typeface="Times New Roman"/>
                          <a:cs typeface="Times New Roman"/>
                        </a:rPr>
                        <a:t>一盒狀之金屬框架；</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cs typeface="新細明體"/>
                        </a:rPr>
                        <a:t> </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cs typeface="新細明體"/>
                        </a:rPr>
                        <a:t> </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cs typeface="新細明體"/>
                        </a:rPr>
                        <a:t> </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cs typeface="新細明體"/>
                        </a:rPr>
                        <a:t>   </a:t>
                      </a:r>
                      <a:r>
                        <a:rPr lang="zh-TW" sz="1800" kern="100" dirty="0">
                          <a:solidFill>
                            <a:srgbClr val="000000"/>
                          </a:solidFill>
                          <a:effectLst/>
                          <a:latin typeface="Times New Roman"/>
                          <a:cs typeface="Times New Roman"/>
                        </a:rPr>
                        <a:t>一</a:t>
                      </a:r>
                      <a:r>
                        <a:rPr lang="zh-TW" sz="1800" u="sng" kern="100" dirty="0">
                          <a:solidFill>
                            <a:srgbClr val="000000"/>
                          </a:solidFill>
                          <a:effectLst/>
                          <a:latin typeface="Times New Roman"/>
                          <a:cs typeface="Times New Roman"/>
                        </a:rPr>
                        <a:t>電動馬達</a:t>
                      </a:r>
                      <a:r>
                        <a:rPr lang="zh-TW" sz="1800" kern="100" dirty="0">
                          <a:solidFill>
                            <a:srgbClr val="000000"/>
                          </a:solidFill>
                          <a:effectLst/>
                          <a:latin typeface="Times New Roman"/>
                          <a:cs typeface="Times New Roman"/>
                        </a:rPr>
                        <a:t>，安裝在該盒狀之金屬框架內；</a:t>
                      </a:r>
                      <a:r>
                        <a:rPr lang="zh-TW" sz="1800" kern="100" dirty="0">
                          <a:solidFill>
                            <a:srgbClr val="000000"/>
                          </a:solidFill>
                          <a:effectLst/>
                          <a:latin typeface="新細明體"/>
                          <a:ea typeface="Times New Roman"/>
                          <a:cs typeface="新細明體"/>
                        </a:rPr>
                        <a:t> </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cs typeface="新細明體"/>
                        </a:rPr>
                        <a:t>  </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cs typeface="新細明體"/>
                        </a:rPr>
                        <a:t>   </a:t>
                      </a:r>
                      <a:r>
                        <a:rPr lang="zh-TW" sz="1800" kern="100" dirty="0">
                          <a:solidFill>
                            <a:srgbClr val="000000"/>
                          </a:solidFill>
                          <a:effectLst/>
                          <a:latin typeface="Times New Roman"/>
                          <a:cs typeface="Times New Roman"/>
                        </a:rPr>
                        <a:t>一用來盛放廢鉛的</a:t>
                      </a:r>
                      <a:r>
                        <a:rPr lang="zh-TW" sz="1800" u="sng" kern="100" dirty="0">
                          <a:solidFill>
                            <a:srgbClr val="000000"/>
                          </a:solidFill>
                          <a:effectLst/>
                          <a:latin typeface="Times New Roman"/>
                          <a:cs typeface="Times New Roman"/>
                        </a:rPr>
                        <a:t>碗</a:t>
                      </a:r>
                      <a:r>
                        <a:rPr lang="zh-TW" sz="1800" kern="100" dirty="0">
                          <a:solidFill>
                            <a:srgbClr val="000000"/>
                          </a:solidFill>
                          <a:effectLst/>
                          <a:latin typeface="Times New Roman"/>
                          <a:cs typeface="Times New Roman"/>
                        </a:rPr>
                        <a:t>，其置放在該盒狀之金屬框架之一表面上；以及</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cs typeface="新細明體"/>
                        </a:rPr>
                        <a:t> </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cs typeface="新細明體"/>
                        </a:rPr>
                        <a:t>   </a:t>
                      </a:r>
                      <a:r>
                        <a:rPr lang="zh-TW" sz="1800" u="sng" kern="100" dirty="0">
                          <a:solidFill>
                            <a:srgbClr val="000000"/>
                          </a:solidFill>
                          <a:effectLst/>
                          <a:latin typeface="Times New Roman"/>
                          <a:cs typeface="Times New Roman"/>
                        </a:rPr>
                        <a:t>一鉛</a:t>
                      </a:r>
                      <a:r>
                        <a:rPr lang="en-US" sz="1800" u="sng" kern="100" dirty="0">
                          <a:solidFill>
                            <a:srgbClr val="000000"/>
                          </a:solidFill>
                          <a:effectLst/>
                          <a:latin typeface="Times New Roman"/>
                          <a:cs typeface="新細明體"/>
                        </a:rPr>
                        <a:t>-</a:t>
                      </a:r>
                      <a:r>
                        <a:rPr lang="zh-TW" sz="1800" u="sng" kern="100" dirty="0">
                          <a:solidFill>
                            <a:srgbClr val="000000"/>
                          </a:solidFill>
                          <a:effectLst/>
                          <a:latin typeface="Times New Roman"/>
                          <a:cs typeface="Times New Roman"/>
                        </a:rPr>
                        <a:t>黃金電擊元件</a:t>
                      </a:r>
                      <a:r>
                        <a:rPr lang="zh-TW" sz="1800" kern="100" dirty="0">
                          <a:solidFill>
                            <a:srgbClr val="000000"/>
                          </a:solidFill>
                          <a:effectLst/>
                          <a:latin typeface="Times New Roman"/>
                          <a:cs typeface="Times New Roman"/>
                        </a:rPr>
                        <a:t>，貼附於碗底下，且置放於該盒狀之金屬框架內，並被構形成可自該電動馬達來接受電力。</a:t>
                      </a:r>
                      <a:endParaRPr lang="zh-TW" sz="1800" kern="100" dirty="0">
                        <a:effectLst/>
                        <a:latin typeface="新細明體"/>
                        <a:cs typeface="新細明體"/>
                      </a:endParaRPr>
                    </a:p>
                    <a:p>
                      <a:pPr algn="just">
                        <a:spcAft>
                          <a:spcPts val="0"/>
                        </a:spcAft>
                      </a:pPr>
                      <a:endParaRPr lang="zh-TW" sz="14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spcAft>
                          <a:spcPts val="0"/>
                        </a:spcAft>
                        <a:buFont typeface="+mj-lt"/>
                        <a:buAutoNum type="arabicPeriod"/>
                      </a:pPr>
                      <a:r>
                        <a:rPr lang="zh-TW" sz="1800" kern="100" dirty="0">
                          <a:solidFill>
                            <a:srgbClr val="000000"/>
                          </a:solidFill>
                          <a:effectLst/>
                          <a:latin typeface="Times New Roman"/>
                          <a:cs typeface="Times New Roman"/>
                        </a:rPr>
                        <a:t>一種用來將鉛轉變為黃金的裝置，包括：</a:t>
                      </a:r>
                      <a:endParaRPr lang="zh-TW" sz="1800" kern="100" dirty="0">
                        <a:effectLst/>
                        <a:latin typeface="新細明體"/>
                        <a:cs typeface="新細明體"/>
                      </a:endParaRPr>
                    </a:p>
                    <a:p>
                      <a:pPr marL="228600" algn="just">
                        <a:spcAft>
                          <a:spcPts val="0"/>
                        </a:spcAft>
                      </a:pPr>
                      <a:r>
                        <a:rPr lang="en-US" sz="1800" kern="100" dirty="0">
                          <a:solidFill>
                            <a:srgbClr val="000000"/>
                          </a:solidFill>
                          <a:effectLst/>
                          <a:latin typeface="Times New Roman"/>
                          <a:ea typeface="新細明體"/>
                          <a:cs typeface="新細明體"/>
                        </a:rPr>
                        <a:t> </a:t>
                      </a:r>
                      <a:endParaRPr lang="zh-TW" sz="1800" kern="100" dirty="0">
                        <a:effectLst/>
                        <a:latin typeface="新細明體"/>
                        <a:cs typeface="新細明體"/>
                      </a:endParaRPr>
                    </a:p>
                    <a:p>
                      <a:pPr algn="just">
                        <a:spcAft>
                          <a:spcPts val="0"/>
                        </a:spcAft>
                      </a:pPr>
                      <a:r>
                        <a:rPr lang="en-US" sz="1400" kern="100" dirty="0">
                          <a:solidFill>
                            <a:srgbClr val="FF0000"/>
                          </a:solidFill>
                          <a:effectLst/>
                          <a:latin typeface="Times New Roman"/>
                          <a:cs typeface="新細明體"/>
                        </a:rPr>
                        <a:t>(</a:t>
                      </a:r>
                      <a:r>
                        <a:rPr lang="zh-TW" sz="1400" kern="100" dirty="0">
                          <a:solidFill>
                            <a:srgbClr val="FF0000"/>
                          </a:solidFill>
                          <a:effectLst/>
                          <a:latin typeface="Times New Roman"/>
                          <a:cs typeface="Times New Roman"/>
                        </a:rPr>
                        <a:t>刪掉金屬框架，理由有二：</a:t>
                      </a:r>
                      <a:endParaRPr lang="zh-TW" sz="1400" kern="100" dirty="0">
                        <a:effectLst/>
                        <a:latin typeface="新細明體"/>
                        <a:cs typeface="新細明體"/>
                      </a:endParaRPr>
                    </a:p>
                    <a:p>
                      <a:pPr algn="just">
                        <a:spcAft>
                          <a:spcPts val="0"/>
                        </a:spcAft>
                      </a:pPr>
                      <a:r>
                        <a:rPr lang="en-US" sz="1400" kern="100" dirty="0">
                          <a:solidFill>
                            <a:srgbClr val="FF0000"/>
                          </a:solidFill>
                          <a:effectLst/>
                          <a:latin typeface="Times New Roman"/>
                          <a:cs typeface="新細明體"/>
                        </a:rPr>
                        <a:t> 1.</a:t>
                      </a:r>
                      <a:r>
                        <a:rPr lang="zh-TW" sz="1400" kern="100" dirty="0">
                          <a:solidFill>
                            <a:srgbClr val="FF0000"/>
                          </a:solidFill>
                          <a:effectLst/>
                          <a:latin typeface="Times New Roman"/>
                          <a:cs typeface="Times New Roman"/>
                        </a:rPr>
                        <a:t>金屬框架是習知技術，</a:t>
                      </a:r>
                      <a:r>
                        <a:rPr lang="zh-TW" sz="1400" u="sng" kern="100" dirty="0">
                          <a:solidFill>
                            <a:srgbClr val="FF0000"/>
                          </a:solidFill>
                          <a:effectLst/>
                          <a:latin typeface="Times New Roman"/>
                          <a:cs typeface="Times New Roman"/>
                        </a:rPr>
                        <a:t>非必要元件</a:t>
                      </a:r>
                      <a:r>
                        <a:rPr lang="zh-TW" sz="1400" kern="100" dirty="0">
                          <a:solidFill>
                            <a:srgbClr val="FF0000"/>
                          </a:solidFill>
                          <a:effectLst/>
                          <a:latin typeface="Times New Roman"/>
                          <a:cs typeface="Times New Roman"/>
                        </a:rPr>
                        <a:t>；</a:t>
                      </a:r>
                      <a:endParaRPr lang="zh-TW" sz="1400" kern="100" dirty="0">
                        <a:effectLst/>
                        <a:latin typeface="新細明體"/>
                        <a:cs typeface="新細明體"/>
                      </a:endParaRPr>
                    </a:p>
                    <a:p>
                      <a:pPr algn="just">
                        <a:spcAft>
                          <a:spcPts val="0"/>
                        </a:spcAft>
                      </a:pPr>
                      <a:r>
                        <a:rPr lang="en-US" sz="1400" kern="100" dirty="0">
                          <a:solidFill>
                            <a:srgbClr val="FF0000"/>
                          </a:solidFill>
                          <a:effectLst/>
                          <a:latin typeface="Times New Roman"/>
                          <a:cs typeface="新細明體"/>
                        </a:rPr>
                        <a:t> 2.</a:t>
                      </a:r>
                      <a:r>
                        <a:rPr lang="zh-TW" sz="1400" kern="100" dirty="0">
                          <a:solidFill>
                            <a:srgbClr val="FF0000"/>
                          </a:solidFill>
                          <a:effectLst/>
                          <a:latin typeface="Times New Roman"/>
                          <a:cs typeface="Times New Roman"/>
                        </a:rPr>
                        <a:t>轉接詞為「包括」，所以刪掉此元件，範圍也不會受影響。</a:t>
                      </a:r>
                      <a:r>
                        <a:rPr lang="en-US" sz="1400" kern="100" dirty="0">
                          <a:solidFill>
                            <a:srgbClr val="FF0000"/>
                          </a:solidFill>
                          <a:effectLst/>
                          <a:latin typeface="Times New Roman"/>
                          <a:cs typeface="新細明體"/>
                        </a:rPr>
                        <a:t>)</a:t>
                      </a:r>
                      <a:endParaRPr lang="zh-TW" sz="1400" kern="100" dirty="0">
                        <a:effectLst/>
                        <a:latin typeface="新細明體"/>
                        <a:cs typeface="新細明體"/>
                      </a:endParaRPr>
                    </a:p>
                    <a:p>
                      <a:pPr algn="just">
                        <a:spcAft>
                          <a:spcPts val="0"/>
                        </a:spcAft>
                      </a:pPr>
                      <a:r>
                        <a:rPr lang="en-US" sz="1800" kern="100" dirty="0">
                          <a:solidFill>
                            <a:srgbClr val="000000"/>
                          </a:solidFill>
                          <a:effectLst/>
                          <a:latin typeface="Times New Roman"/>
                          <a:ea typeface="新細明體"/>
                          <a:cs typeface="新細明體"/>
                        </a:rPr>
                        <a:t> </a:t>
                      </a:r>
                      <a:endParaRPr lang="zh-TW" sz="1800" kern="100" dirty="0">
                        <a:effectLst/>
                        <a:latin typeface="新細明體"/>
                        <a:cs typeface="新細明體"/>
                      </a:endParaRPr>
                    </a:p>
                    <a:p>
                      <a:pPr algn="just">
                        <a:spcAft>
                          <a:spcPts val="0"/>
                        </a:spcAft>
                      </a:pPr>
                      <a:r>
                        <a:rPr lang="zh-TW" sz="1800" kern="100" dirty="0">
                          <a:solidFill>
                            <a:srgbClr val="000000"/>
                          </a:solidFill>
                          <a:effectLst/>
                          <a:latin typeface="Times New Roman"/>
                          <a:cs typeface="Times New Roman"/>
                        </a:rPr>
                        <a:t>一</a:t>
                      </a:r>
                      <a:r>
                        <a:rPr lang="zh-TW" sz="1800" u="sng" kern="100" dirty="0">
                          <a:solidFill>
                            <a:srgbClr val="000000"/>
                          </a:solidFill>
                          <a:effectLst/>
                          <a:latin typeface="Times New Roman"/>
                          <a:cs typeface="Times New Roman"/>
                        </a:rPr>
                        <a:t>電動馬達</a:t>
                      </a:r>
                      <a:r>
                        <a:rPr lang="zh-TW" sz="1800" kern="100" dirty="0">
                          <a:solidFill>
                            <a:srgbClr val="000000"/>
                          </a:solidFill>
                          <a:effectLst/>
                          <a:latin typeface="Times New Roman"/>
                          <a:cs typeface="Times New Roman"/>
                        </a:rPr>
                        <a:t>；</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ea typeface="新細明體"/>
                          <a:cs typeface="新細明體"/>
                        </a:rPr>
                        <a:t> </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ea typeface="新細明體"/>
                          <a:cs typeface="新細明體"/>
                        </a:rPr>
                        <a:t> </a:t>
                      </a:r>
                      <a:endParaRPr lang="zh-TW" sz="1800" kern="100" dirty="0">
                        <a:effectLst/>
                        <a:latin typeface="新細明體"/>
                        <a:cs typeface="新細明體"/>
                      </a:endParaRPr>
                    </a:p>
                    <a:p>
                      <a:pPr algn="just">
                        <a:spcAft>
                          <a:spcPts val="0"/>
                        </a:spcAft>
                      </a:pPr>
                      <a:r>
                        <a:rPr lang="zh-TW" sz="1800" kern="100" dirty="0">
                          <a:solidFill>
                            <a:srgbClr val="000000"/>
                          </a:solidFill>
                          <a:effectLst/>
                          <a:latin typeface="Times New Roman"/>
                          <a:ea typeface="新細明體"/>
                          <a:cs typeface="Times New Roman"/>
                        </a:rPr>
                        <a:t>一用來盛放廢鉛的</a:t>
                      </a:r>
                      <a:r>
                        <a:rPr lang="zh-TW" sz="1800" u="sng" kern="100" dirty="0">
                          <a:solidFill>
                            <a:srgbClr val="000000"/>
                          </a:solidFill>
                          <a:effectLst/>
                          <a:latin typeface="Times New Roman"/>
                          <a:ea typeface="新細明體"/>
                          <a:cs typeface="Times New Roman"/>
                        </a:rPr>
                        <a:t>碗</a:t>
                      </a:r>
                      <a:r>
                        <a:rPr lang="zh-TW" sz="1800" kern="100" dirty="0">
                          <a:solidFill>
                            <a:srgbClr val="000000"/>
                          </a:solidFill>
                          <a:effectLst/>
                          <a:latin typeface="Times New Roman"/>
                          <a:ea typeface="新細明體"/>
                          <a:cs typeface="Times New Roman"/>
                        </a:rPr>
                        <a:t>；以及</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ea typeface="新細明體"/>
                          <a:cs typeface="新細明體"/>
                        </a:rPr>
                        <a:t> </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ea typeface="新細明體"/>
                          <a:cs typeface="新細明體"/>
                        </a:rPr>
                        <a:t> </a:t>
                      </a:r>
                      <a:endParaRPr lang="zh-TW" sz="1800" kern="100" dirty="0">
                        <a:effectLst/>
                        <a:latin typeface="新細明體"/>
                        <a:cs typeface="新細明體"/>
                      </a:endParaRPr>
                    </a:p>
                    <a:p>
                      <a:pPr algn="just">
                        <a:spcAft>
                          <a:spcPts val="0"/>
                        </a:spcAft>
                      </a:pPr>
                      <a:r>
                        <a:rPr lang="zh-TW" sz="1800" u="sng" kern="100" dirty="0">
                          <a:solidFill>
                            <a:srgbClr val="000000"/>
                          </a:solidFill>
                          <a:effectLst/>
                          <a:latin typeface="Times New Roman"/>
                          <a:cs typeface="Times New Roman"/>
                        </a:rPr>
                        <a:t>一鉛</a:t>
                      </a:r>
                      <a:r>
                        <a:rPr lang="en-US" sz="1800" u="sng" kern="100" dirty="0">
                          <a:solidFill>
                            <a:srgbClr val="000000"/>
                          </a:solidFill>
                          <a:effectLst/>
                          <a:latin typeface="Times New Roman"/>
                          <a:cs typeface="新細明體"/>
                        </a:rPr>
                        <a:t>-</a:t>
                      </a:r>
                      <a:r>
                        <a:rPr lang="zh-TW" sz="1800" u="sng" kern="100" dirty="0">
                          <a:solidFill>
                            <a:srgbClr val="000000"/>
                          </a:solidFill>
                          <a:effectLst/>
                          <a:latin typeface="Times New Roman"/>
                          <a:cs typeface="Times New Roman"/>
                        </a:rPr>
                        <a:t>黃金電擊元件</a:t>
                      </a:r>
                      <a:r>
                        <a:rPr lang="zh-TW" sz="1800" kern="100" dirty="0">
                          <a:solidFill>
                            <a:srgbClr val="000000"/>
                          </a:solidFill>
                          <a:effectLst/>
                          <a:latin typeface="Times New Roman"/>
                          <a:cs typeface="Times New Roman"/>
                        </a:rPr>
                        <a:t>，其可運轉地耦合至該</a:t>
                      </a:r>
                      <a:r>
                        <a:rPr lang="zh-TW" sz="1800" u="sng" kern="100" dirty="0">
                          <a:solidFill>
                            <a:srgbClr val="000000"/>
                          </a:solidFill>
                          <a:effectLst/>
                          <a:latin typeface="Times New Roman"/>
                          <a:cs typeface="Times New Roman"/>
                        </a:rPr>
                        <a:t>碗</a:t>
                      </a:r>
                      <a:r>
                        <a:rPr lang="zh-TW" sz="1800" kern="100" dirty="0">
                          <a:solidFill>
                            <a:srgbClr val="000000"/>
                          </a:solidFill>
                          <a:effectLst/>
                          <a:latin typeface="Times New Roman"/>
                          <a:cs typeface="Times New Roman"/>
                        </a:rPr>
                        <a:t>，且被構形成可自該</a:t>
                      </a:r>
                      <a:r>
                        <a:rPr lang="zh-TW" sz="1800" u="sng" kern="100" dirty="0">
                          <a:solidFill>
                            <a:srgbClr val="000000"/>
                          </a:solidFill>
                          <a:effectLst/>
                          <a:latin typeface="Times New Roman"/>
                          <a:cs typeface="Times New Roman"/>
                        </a:rPr>
                        <a:t>電動馬達</a:t>
                      </a:r>
                      <a:r>
                        <a:rPr lang="zh-TW" sz="1800" kern="100" dirty="0">
                          <a:solidFill>
                            <a:srgbClr val="000000"/>
                          </a:solidFill>
                          <a:effectLst/>
                          <a:latin typeface="Times New Roman"/>
                          <a:cs typeface="Times New Roman"/>
                        </a:rPr>
                        <a:t>來接受電力。</a:t>
                      </a:r>
                      <a:endParaRPr lang="zh-TW" sz="1800" kern="100" dirty="0">
                        <a:effectLst/>
                        <a:latin typeface="新細明體"/>
                        <a:cs typeface="新細明體"/>
                      </a:endParaRPr>
                    </a:p>
                    <a:p>
                      <a:pPr algn="just">
                        <a:spcAft>
                          <a:spcPts val="0"/>
                        </a:spcAft>
                      </a:pPr>
                      <a:r>
                        <a:rPr lang="en-US" sz="1400" kern="100" dirty="0">
                          <a:solidFill>
                            <a:srgbClr val="FF0000"/>
                          </a:solidFill>
                          <a:effectLst/>
                          <a:latin typeface="Times New Roman"/>
                          <a:cs typeface="新細明體"/>
                        </a:rPr>
                        <a:t>(</a:t>
                      </a:r>
                      <a:r>
                        <a:rPr lang="zh-TW" sz="1400" kern="100" dirty="0">
                          <a:solidFill>
                            <a:srgbClr val="FF0000"/>
                          </a:solidFill>
                          <a:effectLst/>
                          <a:latin typeface="Times New Roman"/>
                          <a:cs typeface="Times New Roman"/>
                        </a:rPr>
                        <a:t>注意：刪除框架後，</a:t>
                      </a:r>
                      <a:r>
                        <a:rPr lang="zh-TW" sz="1400" u="sng" kern="100" dirty="0">
                          <a:solidFill>
                            <a:srgbClr val="FF0000"/>
                          </a:solidFill>
                          <a:effectLst/>
                          <a:latin typeface="Times New Roman"/>
                          <a:cs typeface="Times New Roman"/>
                        </a:rPr>
                        <a:t>電擊元件</a:t>
                      </a:r>
                      <a:r>
                        <a:rPr lang="zh-TW" sz="1400" kern="100" dirty="0">
                          <a:solidFill>
                            <a:srgbClr val="FF0000"/>
                          </a:solidFill>
                          <a:effectLst/>
                          <a:latin typeface="Times New Roman"/>
                          <a:cs typeface="Times New Roman"/>
                        </a:rPr>
                        <a:t>、</a:t>
                      </a:r>
                      <a:r>
                        <a:rPr lang="zh-TW" sz="1400" u="sng" kern="100" dirty="0">
                          <a:solidFill>
                            <a:srgbClr val="FF0000"/>
                          </a:solidFill>
                          <a:effectLst/>
                          <a:latin typeface="Times New Roman"/>
                          <a:cs typeface="Times New Roman"/>
                        </a:rPr>
                        <a:t>馬達</a:t>
                      </a:r>
                      <a:r>
                        <a:rPr lang="zh-TW" sz="1400" kern="100" dirty="0">
                          <a:solidFill>
                            <a:srgbClr val="FF0000"/>
                          </a:solidFill>
                          <a:effectLst/>
                          <a:latin typeface="Times New Roman"/>
                          <a:cs typeface="Times New Roman"/>
                        </a:rPr>
                        <a:t>、</a:t>
                      </a:r>
                      <a:r>
                        <a:rPr lang="zh-TW" sz="1400" u="sng" kern="100" dirty="0">
                          <a:solidFill>
                            <a:srgbClr val="FF0000"/>
                          </a:solidFill>
                          <a:effectLst/>
                          <a:latin typeface="Times New Roman"/>
                          <a:cs typeface="Times New Roman"/>
                        </a:rPr>
                        <a:t>碗</a:t>
                      </a:r>
                      <a:r>
                        <a:rPr lang="zh-TW" sz="1400" kern="100" dirty="0">
                          <a:solidFill>
                            <a:srgbClr val="FF0000"/>
                          </a:solidFill>
                          <a:effectLst/>
                          <a:latin typeface="Times New Roman"/>
                          <a:cs typeface="Times New Roman"/>
                        </a:rPr>
                        <a:t>仍有連結，不會形成孤島</a:t>
                      </a:r>
                      <a:r>
                        <a:rPr lang="en-US" sz="1400" kern="100" dirty="0">
                          <a:solidFill>
                            <a:srgbClr val="FF0000"/>
                          </a:solidFill>
                          <a:effectLst/>
                          <a:latin typeface="Times New Roman"/>
                          <a:cs typeface="新細明體"/>
                        </a:rPr>
                        <a:t>)</a:t>
                      </a:r>
                      <a:endParaRPr lang="zh-TW" sz="14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72244232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sz="2800" dirty="0" smtClean="0"/>
              <a:t>如何從</a:t>
            </a:r>
            <a:r>
              <a:rPr lang="zh-TW" altLang="en-US" sz="2800" dirty="0" smtClean="0"/>
              <a:t>一個</a:t>
            </a:r>
            <a:r>
              <a:rPr lang="zh-TW" altLang="zh-TW" sz="2800" dirty="0" smtClean="0"/>
              <a:t>實施例</a:t>
            </a:r>
            <a:r>
              <a:rPr lang="zh-TW" altLang="en-US" sz="2800" dirty="0"/>
              <a:t>變成一個適當的獨</a:t>
            </a:r>
            <a:r>
              <a:rPr lang="zh-TW" altLang="en-US" sz="2800" dirty="0"/>
              <a:t>立項 </a:t>
            </a:r>
            <a:r>
              <a:rPr lang="en-US" altLang="zh-TW" sz="2800" dirty="0"/>
              <a:t>(cont.)</a:t>
            </a: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23</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1925715417"/>
              </p:ext>
            </p:extLst>
          </p:nvPr>
        </p:nvGraphicFramePr>
        <p:xfrm>
          <a:off x="899592" y="1484784"/>
          <a:ext cx="7560842" cy="4776715"/>
        </p:xfrm>
        <a:graphic>
          <a:graphicData uri="http://schemas.openxmlformats.org/drawingml/2006/table">
            <a:tbl>
              <a:tblPr firstRow="1" firstCol="1" bandRow="1"/>
              <a:tblGrid>
                <a:gridCol w="3780421"/>
                <a:gridCol w="3780421"/>
              </a:tblGrid>
              <a:tr h="250133">
                <a:tc>
                  <a:txBody>
                    <a:bodyPr/>
                    <a:lstStyle/>
                    <a:p>
                      <a:pPr>
                        <a:spcAft>
                          <a:spcPts val="0"/>
                        </a:spcAft>
                      </a:pPr>
                      <a:r>
                        <a:rPr lang="zh-TW" sz="1800" kern="100" dirty="0">
                          <a:effectLst/>
                          <a:latin typeface="新細明體"/>
                          <a:cs typeface="新細明體"/>
                        </a:rPr>
                        <a:t>第二版 獨立項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dirty="0">
                          <a:effectLst/>
                          <a:latin typeface="新細明體"/>
                          <a:cs typeface="新細明體"/>
                        </a:rPr>
                        <a:t>第三版 </a:t>
                      </a:r>
                      <a:r>
                        <a:rPr lang="zh-TW" altLang="en-US" sz="1800" kern="100" dirty="0" smtClean="0">
                          <a:effectLst/>
                          <a:latin typeface="新細明體"/>
                          <a:cs typeface="新細明體"/>
                        </a:rPr>
                        <a:t>最終</a:t>
                      </a:r>
                      <a:r>
                        <a:rPr lang="zh-TW" sz="1800" kern="100" dirty="0" smtClean="0">
                          <a:effectLst/>
                          <a:latin typeface="新細明體"/>
                          <a:cs typeface="新細明體"/>
                        </a:rPr>
                        <a:t>獨立</a:t>
                      </a:r>
                      <a:r>
                        <a:rPr lang="zh-TW" sz="1800" kern="100" dirty="0">
                          <a:effectLst/>
                          <a:latin typeface="新細明體"/>
                          <a:cs typeface="新細明體"/>
                        </a:rPr>
                        <a:t>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02395">
                <a:tc>
                  <a:txBody>
                    <a:bodyPr/>
                    <a:lstStyle/>
                    <a:p>
                      <a:pPr algn="just">
                        <a:spcAft>
                          <a:spcPts val="0"/>
                        </a:spcAft>
                      </a:pPr>
                      <a:r>
                        <a:rPr lang="en-US" sz="1800" kern="100" dirty="0">
                          <a:solidFill>
                            <a:srgbClr val="000000"/>
                          </a:solidFill>
                          <a:effectLst/>
                          <a:latin typeface="Times New Roman"/>
                          <a:cs typeface="新細明體"/>
                        </a:rPr>
                        <a:t>1.</a:t>
                      </a:r>
                      <a:r>
                        <a:rPr lang="zh-TW" sz="1800" kern="100" dirty="0">
                          <a:solidFill>
                            <a:srgbClr val="000000"/>
                          </a:solidFill>
                          <a:effectLst/>
                          <a:latin typeface="Times New Roman"/>
                          <a:cs typeface="Times New Roman"/>
                        </a:rPr>
                        <a:t>一種用來將鉛轉變為黃金的裝置，包括：</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ea typeface="新細明體"/>
                          <a:cs typeface="新細明體"/>
                        </a:rPr>
                        <a:t> </a:t>
                      </a:r>
                      <a:endParaRPr lang="zh-TW" sz="1800" kern="100" dirty="0">
                        <a:effectLst/>
                        <a:latin typeface="新細明體"/>
                        <a:cs typeface="新細明體"/>
                      </a:endParaRPr>
                    </a:p>
                    <a:p>
                      <a:pPr algn="just">
                        <a:spcAft>
                          <a:spcPts val="0"/>
                        </a:spcAft>
                      </a:pPr>
                      <a:r>
                        <a:rPr lang="zh-TW" sz="1800" kern="100" dirty="0">
                          <a:solidFill>
                            <a:srgbClr val="000000"/>
                          </a:solidFill>
                          <a:effectLst/>
                          <a:latin typeface="Times New Roman"/>
                          <a:cs typeface="Times New Roman"/>
                        </a:rPr>
                        <a:t>一</a:t>
                      </a:r>
                      <a:r>
                        <a:rPr lang="zh-TW" sz="1800" u="sng" kern="100" dirty="0">
                          <a:solidFill>
                            <a:srgbClr val="000000"/>
                          </a:solidFill>
                          <a:effectLst/>
                          <a:latin typeface="Times New Roman"/>
                          <a:cs typeface="Times New Roman"/>
                        </a:rPr>
                        <a:t>電動馬達</a:t>
                      </a:r>
                      <a:r>
                        <a:rPr lang="zh-TW" sz="1800" kern="100" dirty="0">
                          <a:solidFill>
                            <a:srgbClr val="000000"/>
                          </a:solidFill>
                          <a:effectLst/>
                          <a:latin typeface="Times New Roman"/>
                          <a:cs typeface="Times New Roman"/>
                        </a:rPr>
                        <a:t>；</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ea typeface="新細明體"/>
                          <a:cs typeface="新細明體"/>
                        </a:rPr>
                        <a:t> </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ea typeface="新細明體"/>
                          <a:cs typeface="新細明體"/>
                        </a:rPr>
                        <a:t> </a:t>
                      </a:r>
                      <a:endParaRPr lang="zh-TW" sz="1800" kern="100" dirty="0">
                        <a:effectLst/>
                        <a:latin typeface="新細明體"/>
                        <a:cs typeface="新細明體"/>
                      </a:endParaRPr>
                    </a:p>
                    <a:p>
                      <a:pPr algn="just">
                        <a:spcAft>
                          <a:spcPts val="0"/>
                        </a:spcAft>
                      </a:pPr>
                      <a:r>
                        <a:rPr lang="zh-TW" sz="1800" kern="100" dirty="0">
                          <a:solidFill>
                            <a:srgbClr val="000000"/>
                          </a:solidFill>
                          <a:effectLst/>
                          <a:latin typeface="Times New Roman"/>
                          <a:ea typeface="新細明體"/>
                          <a:cs typeface="Times New Roman"/>
                        </a:rPr>
                        <a:t>一用來盛放廢鉛的</a:t>
                      </a:r>
                      <a:r>
                        <a:rPr lang="zh-TW" sz="1800" u="sng" kern="100" dirty="0">
                          <a:solidFill>
                            <a:srgbClr val="000000"/>
                          </a:solidFill>
                          <a:effectLst/>
                          <a:latin typeface="Times New Roman"/>
                          <a:ea typeface="新細明體"/>
                          <a:cs typeface="Times New Roman"/>
                        </a:rPr>
                        <a:t>碗</a:t>
                      </a:r>
                      <a:r>
                        <a:rPr lang="zh-TW" sz="1800" kern="100" dirty="0">
                          <a:solidFill>
                            <a:srgbClr val="000000"/>
                          </a:solidFill>
                          <a:effectLst/>
                          <a:latin typeface="Times New Roman"/>
                          <a:ea typeface="新細明體"/>
                          <a:cs typeface="Times New Roman"/>
                        </a:rPr>
                        <a:t>；以及</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ea typeface="新細明體"/>
                          <a:cs typeface="新細明體"/>
                        </a:rPr>
                        <a:t> </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ea typeface="新細明體"/>
                          <a:cs typeface="新細明體"/>
                        </a:rPr>
                        <a:t> </a:t>
                      </a:r>
                      <a:endParaRPr lang="zh-TW" sz="1800" kern="100" dirty="0">
                        <a:effectLst/>
                        <a:latin typeface="新細明體"/>
                        <a:cs typeface="新細明體"/>
                      </a:endParaRPr>
                    </a:p>
                    <a:p>
                      <a:pPr algn="just">
                        <a:spcAft>
                          <a:spcPts val="0"/>
                        </a:spcAft>
                      </a:pPr>
                      <a:r>
                        <a:rPr lang="zh-TW" sz="1800" kern="100" dirty="0">
                          <a:solidFill>
                            <a:srgbClr val="000000"/>
                          </a:solidFill>
                          <a:effectLst/>
                          <a:latin typeface="Times New Roman"/>
                          <a:ea typeface="新細明體"/>
                          <a:cs typeface="Times New Roman"/>
                        </a:rPr>
                        <a:t>一鉛</a:t>
                      </a:r>
                      <a:r>
                        <a:rPr lang="en-US" sz="1800" kern="100" dirty="0">
                          <a:solidFill>
                            <a:srgbClr val="000000"/>
                          </a:solidFill>
                          <a:effectLst/>
                          <a:latin typeface="Times New Roman"/>
                          <a:ea typeface="新細明體"/>
                          <a:cs typeface="新細明體"/>
                        </a:rPr>
                        <a:t>-</a:t>
                      </a:r>
                      <a:r>
                        <a:rPr lang="zh-TW" sz="1800" kern="100" dirty="0">
                          <a:solidFill>
                            <a:srgbClr val="000000"/>
                          </a:solidFill>
                          <a:effectLst/>
                          <a:latin typeface="Times New Roman"/>
                          <a:ea typeface="新細明體"/>
                          <a:cs typeface="Times New Roman"/>
                        </a:rPr>
                        <a:t>黃金電擊元件，</a:t>
                      </a:r>
                      <a:r>
                        <a:rPr lang="zh-TW" sz="1800" kern="100" dirty="0">
                          <a:solidFill>
                            <a:srgbClr val="000000"/>
                          </a:solidFill>
                          <a:effectLst/>
                          <a:latin typeface="Times New Roman"/>
                          <a:cs typeface="Times New Roman"/>
                        </a:rPr>
                        <a:t>其可運轉地耦合至該</a:t>
                      </a:r>
                      <a:r>
                        <a:rPr lang="zh-TW" sz="1800" u="sng" kern="100" dirty="0">
                          <a:solidFill>
                            <a:srgbClr val="000000"/>
                          </a:solidFill>
                          <a:effectLst/>
                          <a:latin typeface="Times New Roman"/>
                          <a:cs typeface="Times New Roman"/>
                        </a:rPr>
                        <a:t>碗</a:t>
                      </a:r>
                      <a:r>
                        <a:rPr lang="zh-TW" sz="1800" kern="100" dirty="0">
                          <a:solidFill>
                            <a:srgbClr val="000000"/>
                          </a:solidFill>
                          <a:effectLst/>
                          <a:latin typeface="Times New Roman"/>
                          <a:cs typeface="Times New Roman"/>
                        </a:rPr>
                        <a:t>，且被構形成可自該</a:t>
                      </a:r>
                      <a:r>
                        <a:rPr lang="zh-TW" sz="1800" u="sng" kern="100" dirty="0">
                          <a:solidFill>
                            <a:srgbClr val="000000"/>
                          </a:solidFill>
                          <a:effectLst/>
                          <a:latin typeface="Times New Roman"/>
                          <a:cs typeface="Times New Roman"/>
                        </a:rPr>
                        <a:t>電動馬達</a:t>
                      </a:r>
                      <a:r>
                        <a:rPr lang="zh-TW" sz="1800" kern="100" dirty="0">
                          <a:solidFill>
                            <a:srgbClr val="000000"/>
                          </a:solidFill>
                          <a:effectLst/>
                          <a:latin typeface="Times New Roman"/>
                          <a:cs typeface="Times New Roman"/>
                        </a:rPr>
                        <a:t>來接受電力。</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cs typeface="新細明體"/>
                        </a:rPr>
                        <a:t> </a:t>
                      </a:r>
                      <a:endParaRPr lang="zh-TW" sz="18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800" kern="100" dirty="0">
                          <a:solidFill>
                            <a:srgbClr val="000000"/>
                          </a:solidFill>
                          <a:effectLst/>
                          <a:latin typeface="Times New Roman"/>
                          <a:cs typeface="新細明體"/>
                        </a:rPr>
                        <a:t>1.</a:t>
                      </a:r>
                      <a:r>
                        <a:rPr lang="zh-TW" sz="1800" kern="100" dirty="0">
                          <a:solidFill>
                            <a:srgbClr val="000000"/>
                          </a:solidFill>
                          <a:effectLst/>
                          <a:latin typeface="Times New Roman"/>
                          <a:cs typeface="Times New Roman"/>
                        </a:rPr>
                        <a:t>一種用來將鉛轉變為黃金的裝置，包括：</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cs typeface="新細明體"/>
                        </a:rPr>
                        <a:t> </a:t>
                      </a:r>
                      <a:endParaRPr lang="zh-TW" sz="1800" kern="100" dirty="0">
                        <a:effectLst/>
                        <a:latin typeface="新細明體"/>
                        <a:cs typeface="新細明體"/>
                      </a:endParaRPr>
                    </a:p>
                    <a:p>
                      <a:pPr algn="just">
                        <a:spcAft>
                          <a:spcPts val="0"/>
                        </a:spcAft>
                      </a:pPr>
                      <a:r>
                        <a:rPr lang="zh-TW" sz="1800" kern="100" dirty="0">
                          <a:solidFill>
                            <a:srgbClr val="000000"/>
                          </a:solidFill>
                          <a:effectLst/>
                          <a:latin typeface="Times New Roman"/>
                          <a:cs typeface="Times New Roman"/>
                        </a:rPr>
                        <a:t>一</a:t>
                      </a:r>
                      <a:r>
                        <a:rPr lang="zh-TW" sz="1800" u="sng" kern="100" dirty="0">
                          <a:solidFill>
                            <a:srgbClr val="000000"/>
                          </a:solidFill>
                          <a:effectLst/>
                          <a:latin typeface="Times New Roman"/>
                          <a:cs typeface="Times New Roman"/>
                        </a:rPr>
                        <a:t>動力來源</a:t>
                      </a:r>
                      <a:r>
                        <a:rPr lang="zh-TW" sz="1800" kern="100" dirty="0">
                          <a:solidFill>
                            <a:srgbClr val="000000"/>
                          </a:solidFill>
                          <a:effectLst/>
                          <a:latin typeface="Times New Roman"/>
                          <a:cs typeface="Times New Roman"/>
                        </a:rPr>
                        <a:t>；</a:t>
                      </a:r>
                      <a:endParaRPr lang="zh-TW" sz="1800" kern="100" dirty="0">
                        <a:effectLst/>
                        <a:latin typeface="新細明體"/>
                        <a:cs typeface="新細明體"/>
                      </a:endParaRPr>
                    </a:p>
                    <a:p>
                      <a:pPr marL="0" algn="just" defTabSz="914400" rtl="0" eaLnBrk="1" latinLnBrk="0" hangingPunct="1">
                        <a:spcAft>
                          <a:spcPts val="0"/>
                        </a:spcAft>
                      </a:pPr>
                      <a:r>
                        <a:rPr lang="en-US" sz="1400" kern="100" dirty="0">
                          <a:solidFill>
                            <a:srgbClr val="FF0000"/>
                          </a:solidFill>
                          <a:effectLst/>
                          <a:latin typeface="Times New Roman"/>
                          <a:ea typeface="+mn-ea"/>
                          <a:cs typeface="新細明體"/>
                        </a:rPr>
                        <a:t>(</a:t>
                      </a:r>
                      <a:r>
                        <a:rPr lang="zh-TW" sz="1400" kern="100" dirty="0">
                          <a:solidFill>
                            <a:srgbClr val="FF0000"/>
                          </a:solidFill>
                          <a:effectLst/>
                          <a:latin typeface="Times New Roman"/>
                          <a:ea typeface="+mn-ea"/>
                          <a:cs typeface="新細明體"/>
                        </a:rPr>
                        <a:t>注意：將電動馬達改成動力來源之</a:t>
                      </a:r>
                      <a:r>
                        <a:rPr lang="zh-TW" sz="1400" u="sng" kern="100" dirty="0">
                          <a:solidFill>
                            <a:srgbClr val="FF0000"/>
                          </a:solidFill>
                          <a:effectLst/>
                          <a:latin typeface="Times New Roman"/>
                          <a:ea typeface="+mn-ea"/>
                          <a:cs typeface="新細明體"/>
                        </a:rPr>
                        <a:t>上位用語</a:t>
                      </a:r>
                      <a:r>
                        <a:rPr lang="zh-TW" sz="1400" kern="100" dirty="0">
                          <a:solidFill>
                            <a:srgbClr val="FF0000"/>
                          </a:solidFill>
                          <a:effectLst/>
                          <a:latin typeface="Times New Roman"/>
                          <a:ea typeface="+mn-ea"/>
                          <a:cs typeface="新細明體"/>
                        </a:rPr>
                        <a:t>，使範圍擴大，不一定是要以電為動力</a:t>
                      </a:r>
                      <a:r>
                        <a:rPr lang="en-US" sz="1400" kern="100" dirty="0">
                          <a:solidFill>
                            <a:srgbClr val="FF0000"/>
                          </a:solidFill>
                          <a:effectLst/>
                          <a:latin typeface="Times New Roman"/>
                          <a:ea typeface="+mn-ea"/>
                          <a:cs typeface="新細明體"/>
                        </a:rPr>
                        <a:t>)</a:t>
                      </a:r>
                      <a:endParaRPr lang="zh-TW" sz="1400" kern="100" dirty="0">
                        <a:solidFill>
                          <a:srgbClr val="FF0000"/>
                        </a:solidFill>
                        <a:effectLst/>
                        <a:latin typeface="Times New Roman"/>
                        <a:ea typeface="+mn-ea"/>
                        <a:cs typeface="新細明體"/>
                      </a:endParaRPr>
                    </a:p>
                    <a:p>
                      <a:pPr algn="just">
                        <a:spcAft>
                          <a:spcPts val="0"/>
                        </a:spcAft>
                      </a:pPr>
                      <a:r>
                        <a:rPr lang="en-US" sz="1800" kern="100" dirty="0">
                          <a:solidFill>
                            <a:srgbClr val="000000"/>
                          </a:solidFill>
                          <a:effectLst/>
                          <a:latin typeface="Times New Roman"/>
                          <a:cs typeface="新細明體"/>
                        </a:rPr>
                        <a:t> </a:t>
                      </a:r>
                      <a:endParaRPr lang="zh-TW" sz="1800" kern="100" dirty="0">
                        <a:effectLst/>
                        <a:latin typeface="新細明體"/>
                        <a:cs typeface="新細明體"/>
                      </a:endParaRPr>
                    </a:p>
                    <a:p>
                      <a:pPr algn="just">
                        <a:spcAft>
                          <a:spcPts val="0"/>
                        </a:spcAft>
                      </a:pPr>
                      <a:r>
                        <a:rPr lang="zh-TW" sz="1800" kern="100" dirty="0">
                          <a:solidFill>
                            <a:srgbClr val="000000"/>
                          </a:solidFill>
                          <a:effectLst/>
                          <a:latin typeface="Times New Roman"/>
                          <a:cs typeface="Times New Roman"/>
                        </a:rPr>
                        <a:t>一種鉛</a:t>
                      </a:r>
                      <a:r>
                        <a:rPr lang="zh-TW" sz="1800" u="sng" kern="100" dirty="0">
                          <a:solidFill>
                            <a:srgbClr val="000000"/>
                          </a:solidFill>
                          <a:effectLst/>
                          <a:latin typeface="Times New Roman"/>
                          <a:cs typeface="Times New Roman"/>
                        </a:rPr>
                        <a:t>保持器</a:t>
                      </a:r>
                      <a:r>
                        <a:rPr lang="zh-TW" sz="1800" kern="100" dirty="0">
                          <a:solidFill>
                            <a:srgbClr val="000000"/>
                          </a:solidFill>
                          <a:effectLst/>
                          <a:latin typeface="Times New Roman"/>
                          <a:cs typeface="Times New Roman"/>
                        </a:rPr>
                        <a:t>；以及</a:t>
                      </a:r>
                      <a:endParaRPr lang="zh-TW" sz="1800" kern="100" dirty="0">
                        <a:effectLst/>
                        <a:latin typeface="新細明體"/>
                        <a:cs typeface="新細明體"/>
                      </a:endParaRPr>
                    </a:p>
                    <a:p>
                      <a:pPr algn="just">
                        <a:spcAft>
                          <a:spcPts val="0"/>
                        </a:spcAft>
                      </a:pPr>
                      <a:r>
                        <a:rPr lang="en-US" sz="1400" kern="100" dirty="0">
                          <a:solidFill>
                            <a:srgbClr val="FF0000"/>
                          </a:solidFill>
                          <a:effectLst/>
                          <a:latin typeface="Times New Roman"/>
                          <a:cs typeface="新細明體"/>
                        </a:rPr>
                        <a:t>(</a:t>
                      </a:r>
                      <a:r>
                        <a:rPr lang="zh-TW" sz="1400" kern="100" dirty="0">
                          <a:solidFill>
                            <a:srgbClr val="FF0000"/>
                          </a:solidFill>
                          <a:effectLst/>
                          <a:latin typeface="Times New Roman"/>
                          <a:cs typeface="Times New Roman"/>
                        </a:rPr>
                        <a:t>注意：將碗改成保持器之</a:t>
                      </a:r>
                      <a:r>
                        <a:rPr lang="zh-TW" sz="1400" u="sng" kern="100" dirty="0">
                          <a:solidFill>
                            <a:srgbClr val="FF0000"/>
                          </a:solidFill>
                          <a:effectLst/>
                          <a:latin typeface="Times New Roman"/>
                          <a:cs typeface="Times New Roman"/>
                        </a:rPr>
                        <a:t>上位用語</a:t>
                      </a:r>
                      <a:r>
                        <a:rPr lang="zh-TW" sz="1400" kern="100" dirty="0">
                          <a:solidFill>
                            <a:srgbClr val="FF0000"/>
                          </a:solidFill>
                          <a:effectLst/>
                          <a:latin typeface="Times New Roman"/>
                          <a:cs typeface="Times New Roman"/>
                        </a:rPr>
                        <a:t>，且不只限於廢鉛，任何一種鉛都可以，以擴大範圍</a:t>
                      </a:r>
                      <a:r>
                        <a:rPr lang="en-US" sz="1400" kern="100" dirty="0">
                          <a:solidFill>
                            <a:srgbClr val="FF0000"/>
                          </a:solidFill>
                          <a:effectLst/>
                          <a:latin typeface="Times New Roman"/>
                          <a:cs typeface="新細明體"/>
                        </a:rPr>
                        <a:t>)</a:t>
                      </a:r>
                      <a:endParaRPr lang="zh-TW" sz="1400" kern="100" dirty="0">
                        <a:effectLst/>
                        <a:latin typeface="新細明體"/>
                        <a:cs typeface="新細明體"/>
                      </a:endParaRPr>
                    </a:p>
                    <a:p>
                      <a:pPr algn="just">
                        <a:spcAft>
                          <a:spcPts val="0"/>
                        </a:spcAft>
                      </a:pPr>
                      <a:r>
                        <a:rPr lang="en-US" sz="1800" kern="100" dirty="0">
                          <a:solidFill>
                            <a:srgbClr val="000000"/>
                          </a:solidFill>
                          <a:effectLst/>
                          <a:latin typeface="Times New Roman"/>
                          <a:cs typeface="新細明體"/>
                        </a:rPr>
                        <a:t> </a:t>
                      </a:r>
                      <a:endParaRPr lang="zh-TW" sz="1800" kern="100" dirty="0">
                        <a:effectLst/>
                        <a:latin typeface="新細明體"/>
                        <a:cs typeface="新細明體"/>
                      </a:endParaRPr>
                    </a:p>
                    <a:p>
                      <a:pPr algn="just">
                        <a:spcAft>
                          <a:spcPts val="0"/>
                        </a:spcAft>
                      </a:pPr>
                      <a:r>
                        <a:rPr lang="zh-TW" sz="1800" u="sng" kern="100" dirty="0">
                          <a:solidFill>
                            <a:srgbClr val="000000"/>
                          </a:solidFill>
                          <a:effectLst/>
                          <a:latin typeface="Times New Roman"/>
                          <a:cs typeface="Times New Roman"/>
                        </a:rPr>
                        <a:t>一鉛</a:t>
                      </a:r>
                      <a:r>
                        <a:rPr lang="en-US" sz="1800" u="sng" kern="100" dirty="0">
                          <a:solidFill>
                            <a:srgbClr val="000000"/>
                          </a:solidFill>
                          <a:effectLst/>
                          <a:latin typeface="Times New Roman"/>
                          <a:cs typeface="新細明體"/>
                        </a:rPr>
                        <a:t>-</a:t>
                      </a:r>
                      <a:r>
                        <a:rPr lang="zh-TW" sz="1800" u="sng" kern="100" dirty="0">
                          <a:solidFill>
                            <a:srgbClr val="000000"/>
                          </a:solidFill>
                          <a:effectLst/>
                          <a:latin typeface="Times New Roman"/>
                          <a:cs typeface="Times New Roman"/>
                        </a:rPr>
                        <a:t>黃金電擊元件</a:t>
                      </a:r>
                      <a:r>
                        <a:rPr lang="zh-TW" sz="1800" kern="100" dirty="0">
                          <a:solidFill>
                            <a:srgbClr val="000000"/>
                          </a:solidFill>
                          <a:effectLst/>
                          <a:latin typeface="Times New Roman"/>
                          <a:cs typeface="Times New Roman"/>
                        </a:rPr>
                        <a:t>，其可運轉地耦合至該</a:t>
                      </a:r>
                      <a:r>
                        <a:rPr lang="zh-TW" sz="1800" u="sng" kern="100" dirty="0">
                          <a:solidFill>
                            <a:srgbClr val="000000"/>
                          </a:solidFill>
                          <a:effectLst/>
                          <a:latin typeface="Times New Roman"/>
                          <a:cs typeface="Times New Roman"/>
                        </a:rPr>
                        <a:t>鉛保持器</a:t>
                      </a:r>
                      <a:r>
                        <a:rPr lang="zh-TW" sz="1800" kern="100" dirty="0">
                          <a:solidFill>
                            <a:srgbClr val="000000"/>
                          </a:solidFill>
                          <a:effectLst/>
                          <a:latin typeface="Times New Roman"/>
                          <a:cs typeface="Times New Roman"/>
                        </a:rPr>
                        <a:t>，且被構形成可自</a:t>
                      </a:r>
                      <a:r>
                        <a:rPr lang="zh-TW" sz="1800" u="sng" kern="100" dirty="0">
                          <a:solidFill>
                            <a:srgbClr val="000000"/>
                          </a:solidFill>
                          <a:effectLst/>
                          <a:latin typeface="Times New Roman"/>
                          <a:cs typeface="Times New Roman"/>
                        </a:rPr>
                        <a:t>該動力來源</a:t>
                      </a:r>
                      <a:r>
                        <a:rPr lang="zh-TW" sz="1800" kern="100" dirty="0">
                          <a:solidFill>
                            <a:srgbClr val="000000"/>
                          </a:solidFill>
                          <a:effectLst/>
                          <a:latin typeface="Times New Roman"/>
                          <a:cs typeface="Times New Roman"/>
                        </a:rPr>
                        <a:t>接收</a:t>
                      </a:r>
                      <a:r>
                        <a:rPr lang="zh-TW" sz="1800" u="sng" kern="100" dirty="0">
                          <a:solidFill>
                            <a:srgbClr val="000000"/>
                          </a:solidFill>
                          <a:effectLst/>
                          <a:latin typeface="Times New Roman"/>
                          <a:cs typeface="Times New Roman"/>
                        </a:rPr>
                        <a:t>動力</a:t>
                      </a:r>
                      <a:r>
                        <a:rPr lang="zh-TW" sz="1800" kern="100" dirty="0" smtClean="0">
                          <a:solidFill>
                            <a:srgbClr val="000000"/>
                          </a:solidFill>
                          <a:effectLst/>
                          <a:latin typeface="Times New Roman"/>
                          <a:cs typeface="Times New Roman"/>
                        </a:rPr>
                        <a:t>。</a:t>
                      </a:r>
                      <a:endParaRPr lang="zh-TW" sz="1800" kern="100" dirty="0">
                        <a:effectLst/>
                        <a:latin typeface="新細明體"/>
                        <a:cs typeface="新細明體"/>
                      </a:endParaRPr>
                    </a:p>
                    <a:p>
                      <a:pPr algn="just">
                        <a:spcAft>
                          <a:spcPts val="0"/>
                        </a:spcAft>
                      </a:pPr>
                      <a:r>
                        <a:rPr lang="en-US" sz="1800" kern="100" dirty="0">
                          <a:solidFill>
                            <a:srgbClr val="000000"/>
                          </a:solidFill>
                          <a:effectLst/>
                          <a:latin typeface="Times New Roman"/>
                          <a:cs typeface="新細明體"/>
                        </a:rPr>
                        <a:t> </a:t>
                      </a:r>
                      <a:endParaRPr lang="en-US" sz="1800" kern="100" dirty="0" smtClean="0">
                        <a:solidFill>
                          <a:srgbClr val="000000"/>
                        </a:solidFill>
                        <a:effectLst/>
                        <a:latin typeface="Times New Roman"/>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23419608"/>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sz="2800" dirty="0" smtClean="0"/>
              <a:t>如何從</a:t>
            </a:r>
            <a:r>
              <a:rPr lang="zh-TW" altLang="en-US" sz="2800" dirty="0" smtClean="0"/>
              <a:t>一個</a:t>
            </a:r>
            <a:r>
              <a:rPr lang="zh-TW" altLang="zh-TW" sz="2800" dirty="0" smtClean="0"/>
              <a:t>實施例</a:t>
            </a:r>
            <a:r>
              <a:rPr lang="zh-TW" altLang="en-US" sz="2800" dirty="0" smtClean="0"/>
              <a:t>變成一個</a:t>
            </a:r>
            <a:r>
              <a:rPr lang="zh-TW" altLang="en-US" sz="2800" dirty="0" smtClean="0"/>
              <a:t>適當</a:t>
            </a:r>
            <a:r>
              <a:rPr lang="zh-TW" altLang="en-US" sz="2800" dirty="0" smtClean="0"/>
              <a:t>的獨</a:t>
            </a:r>
            <a:r>
              <a:rPr lang="zh-TW" altLang="en-US" sz="2800" dirty="0"/>
              <a:t>立項 </a:t>
            </a:r>
            <a:endParaRPr lang="zh-TW" altLang="en-US" dirty="0"/>
          </a:p>
        </p:txBody>
      </p:sp>
      <p:sp>
        <p:nvSpPr>
          <p:cNvPr id="3" name="內容版面配置區 2"/>
          <p:cNvSpPr>
            <a:spLocks noGrp="1"/>
          </p:cNvSpPr>
          <p:nvPr>
            <p:ph idx="1"/>
          </p:nvPr>
        </p:nvSpPr>
        <p:spPr/>
        <p:txBody>
          <a:bodyPr>
            <a:normAutofit fontScale="92500" lnSpcReduction="10000"/>
          </a:bodyPr>
          <a:lstStyle/>
          <a:p>
            <a:r>
              <a:rPr lang="zh-TW" altLang="zh-TW" dirty="0" smtClean="0"/>
              <a:t>最終</a:t>
            </a:r>
            <a:r>
              <a:rPr lang="zh-TW" altLang="zh-TW" dirty="0"/>
              <a:t>獨立</a:t>
            </a:r>
            <a:r>
              <a:rPr lang="zh-TW" altLang="zh-TW" dirty="0" smtClean="0"/>
              <a:t>項</a:t>
            </a:r>
            <a:r>
              <a:rPr lang="zh-TW" altLang="en-US" dirty="0" smtClean="0"/>
              <a:t>完成</a:t>
            </a:r>
            <a:r>
              <a:rPr lang="zh-TW" altLang="zh-TW" dirty="0" smtClean="0"/>
              <a:t>之後</a:t>
            </a:r>
            <a:r>
              <a:rPr lang="zh-TW" altLang="zh-TW" dirty="0"/>
              <a:t>，</a:t>
            </a:r>
            <a:r>
              <a:rPr lang="zh-TW" altLang="zh-TW" dirty="0" smtClean="0"/>
              <a:t>仍</a:t>
            </a:r>
            <a:r>
              <a:rPr lang="zh-TW" altLang="en-US" dirty="0" smtClean="0"/>
              <a:t>須注意：</a:t>
            </a:r>
            <a:endParaRPr lang="en-US" altLang="zh-TW" dirty="0" smtClean="0"/>
          </a:p>
          <a:p>
            <a:pPr marL="0" indent="0">
              <a:buNone/>
            </a:pPr>
            <a:endParaRPr lang="en-US" altLang="zh-TW" dirty="0" smtClean="0"/>
          </a:p>
          <a:p>
            <a:pPr lvl="1"/>
            <a:r>
              <a:rPr lang="zh-TW" altLang="zh-TW" dirty="0" smtClean="0"/>
              <a:t>此</a:t>
            </a:r>
            <a:r>
              <a:rPr lang="zh-TW" altLang="zh-TW" dirty="0"/>
              <a:t>獨立項之範圍是否仍能涵蓋發明</a:t>
            </a:r>
            <a:r>
              <a:rPr lang="zh-TW" altLang="zh-TW" u="sng" dirty="0"/>
              <a:t>最主要的實施方式 </a:t>
            </a:r>
            <a:r>
              <a:rPr lang="en-US" altLang="zh-TW" dirty="0"/>
              <a:t>(</a:t>
            </a:r>
            <a:r>
              <a:rPr lang="zh-TW" altLang="zh-TW" dirty="0"/>
              <a:t>發明人最想要的實施例</a:t>
            </a:r>
            <a:r>
              <a:rPr lang="en-US" altLang="zh-TW" dirty="0" smtClean="0"/>
              <a:t>)</a:t>
            </a:r>
            <a:r>
              <a:rPr lang="zh-TW" altLang="en-US" dirty="0" smtClean="0"/>
              <a:t>？</a:t>
            </a:r>
            <a:endParaRPr lang="en-US" altLang="zh-TW" dirty="0" smtClean="0"/>
          </a:p>
          <a:p>
            <a:pPr lvl="2"/>
            <a:r>
              <a:rPr lang="zh-TW" altLang="en-US" dirty="0" smtClean="0"/>
              <a:t>例如實際應用於產線的技術或產品</a:t>
            </a:r>
            <a:endParaRPr lang="en-US" altLang="zh-TW" dirty="0" smtClean="0"/>
          </a:p>
          <a:p>
            <a:pPr marL="457200" lvl="1" indent="0">
              <a:buNone/>
            </a:pPr>
            <a:endParaRPr lang="en-US" altLang="zh-TW" dirty="0" smtClean="0"/>
          </a:p>
          <a:p>
            <a:pPr lvl="1"/>
            <a:r>
              <a:rPr lang="zh-TW" altLang="zh-TW" dirty="0" smtClean="0"/>
              <a:t>此獨</a:t>
            </a:r>
            <a:r>
              <a:rPr lang="zh-TW" altLang="zh-TW" dirty="0"/>
              <a:t>立項是否有呈現</a:t>
            </a:r>
            <a:r>
              <a:rPr lang="zh-TW" altLang="zh-TW" u="sng" dirty="0"/>
              <a:t>與先前技術相區隔</a:t>
            </a:r>
            <a:r>
              <a:rPr lang="zh-TW" altLang="zh-TW" dirty="0"/>
              <a:t>之</a:t>
            </a:r>
            <a:r>
              <a:rPr lang="zh-TW" altLang="zh-TW" u="sng" dirty="0"/>
              <a:t>必要技術特徵</a:t>
            </a:r>
            <a:r>
              <a:rPr lang="zh-TW" altLang="zh-TW" dirty="0" smtClean="0"/>
              <a:t>？</a:t>
            </a:r>
            <a:endParaRPr lang="en-US" altLang="zh-TW" dirty="0" smtClean="0"/>
          </a:p>
          <a:p>
            <a:pPr lvl="2"/>
            <a:r>
              <a:rPr lang="zh-TW" altLang="zh-TW" dirty="0" smtClean="0"/>
              <a:t>例如</a:t>
            </a:r>
            <a:r>
              <a:rPr lang="zh-TW" altLang="zh-TW" dirty="0"/>
              <a:t>，本獨立項用來解決問題達成功效的技術特徵是：</a:t>
            </a:r>
            <a:r>
              <a:rPr lang="zh-TW" altLang="zh-TW" u="sng" dirty="0"/>
              <a:t>鉛</a:t>
            </a:r>
            <a:r>
              <a:rPr lang="en-US" altLang="zh-TW" u="sng" dirty="0"/>
              <a:t>-</a:t>
            </a:r>
            <a:r>
              <a:rPr lang="zh-TW" altLang="zh-TW" u="sng" dirty="0"/>
              <a:t>黃金電擊元件</a:t>
            </a:r>
            <a:r>
              <a:rPr lang="zh-TW" altLang="zh-TW" dirty="0"/>
              <a:t>，則需檢查</a:t>
            </a:r>
            <a:r>
              <a:rPr lang="zh-TW" altLang="zh-TW" u="sng" dirty="0"/>
              <a:t>是否有記載於獨立項</a:t>
            </a:r>
            <a:r>
              <a:rPr lang="zh-TW" altLang="zh-TW" dirty="0"/>
              <a:t>中，並須檢查是否</a:t>
            </a:r>
            <a:r>
              <a:rPr lang="zh-TW" altLang="zh-TW" u="sng" dirty="0"/>
              <a:t>未曾揭露於前案</a:t>
            </a:r>
            <a:r>
              <a:rPr lang="zh-TW" altLang="zh-TW" dirty="0"/>
              <a:t>中，或</a:t>
            </a:r>
            <a:r>
              <a:rPr lang="zh-TW" altLang="zh-TW" u="sng" dirty="0"/>
              <a:t>未曾受前案所教示</a:t>
            </a:r>
            <a:r>
              <a:rPr lang="zh-TW" altLang="zh-TW" dirty="0"/>
              <a:t>；</a:t>
            </a:r>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24</a:t>
            </a:fld>
            <a:endParaRPr lang="zh-TW" altLang="en-US"/>
          </a:p>
        </p:txBody>
      </p:sp>
    </p:spTree>
    <p:extLst>
      <p:ext uri="{BB962C8B-B14F-4D97-AF65-F5344CB8AC3E}">
        <p14:creationId xmlns:p14="http://schemas.microsoft.com/office/powerpoint/2010/main" val="338591856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增加請求項的深度</a:t>
            </a:r>
            <a:endParaRPr lang="zh-TW" altLang="en-US" dirty="0"/>
          </a:p>
        </p:txBody>
      </p:sp>
      <p:sp>
        <p:nvSpPr>
          <p:cNvPr id="3" name="內容版面配置區 2"/>
          <p:cNvSpPr>
            <a:spLocks noGrp="1"/>
          </p:cNvSpPr>
          <p:nvPr>
            <p:ph idx="1"/>
          </p:nvPr>
        </p:nvSpPr>
        <p:spPr/>
        <p:txBody>
          <a:bodyPr>
            <a:normAutofit lnSpcReduction="10000"/>
          </a:bodyPr>
          <a:lstStyle/>
          <a:p>
            <a:r>
              <a:rPr lang="zh-TW" altLang="en-US" dirty="0" smtClean="0"/>
              <a:t>增加</a:t>
            </a:r>
            <a:r>
              <a:rPr lang="zh-TW" altLang="zh-TW" u="sng" dirty="0" smtClean="0"/>
              <a:t>附屬</a:t>
            </a:r>
            <a:r>
              <a:rPr lang="zh-TW" altLang="zh-TW" u="sng" dirty="0"/>
              <a:t>項</a:t>
            </a:r>
            <a:r>
              <a:rPr lang="zh-TW" altLang="zh-TW" dirty="0" smtClean="0"/>
              <a:t>：</a:t>
            </a:r>
            <a:endParaRPr lang="en-US" altLang="zh-TW" dirty="0" smtClean="0"/>
          </a:p>
          <a:p>
            <a:pPr lvl="1"/>
            <a:r>
              <a:rPr lang="zh-TW" altLang="zh-TW" dirty="0" smtClean="0"/>
              <a:t>撰寫</a:t>
            </a:r>
            <a:r>
              <a:rPr lang="zh-TW" altLang="zh-TW" dirty="0"/>
              <a:t>過程中，曾</a:t>
            </a:r>
            <a:r>
              <a:rPr lang="zh-TW" altLang="zh-TW" u="sng" dirty="0" smtClean="0"/>
              <a:t>省略</a:t>
            </a:r>
            <a:r>
              <a:rPr lang="zh-TW" altLang="en-US" u="sng" dirty="0" smtClean="0"/>
              <a:t>的元件</a:t>
            </a:r>
            <a:r>
              <a:rPr lang="zh-TW" altLang="zh-TW" dirty="0" smtClean="0"/>
              <a:t>可放在</a:t>
            </a:r>
            <a:r>
              <a:rPr lang="zh-TW" altLang="zh-TW" dirty="0"/>
              <a:t>附屬項</a:t>
            </a:r>
            <a:r>
              <a:rPr lang="zh-TW" altLang="zh-TW" dirty="0" smtClean="0"/>
              <a:t>中</a:t>
            </a:r>
            <a:endParaRPr lang="zh-TW" altLang="zh-TW" dirty="0"/>
          </a:p>
          <a:p>
            <a:pPr lvl="2"/>
            <a:r>
              <a:rPr lang="zh-TW" altLang="zh-TW" dirty="0" smtClean="0"/>
              <a:t>如</a:t>
            </a:r>
            <a:r>
              <a:rPr lang="zh-TW" altLang="zh-TW" dirty="0"/>
              <a:t>請求項第</a:t>
            </a:r>
            <a:r>
              <a:rPr lang="en-US" altLang="zh-TW" dirty="0"/>
              <a:t>1</a:t>
            </a:r>
            <a:r>
              <a:rPr lang="zh-TW" altLang="zh-TW" dirty="0"/>
              <a:t>項之裝置，進一步</a:t>
            </a:r>
            <a:r>
              <a:rPr lang="zh-TW" altLang="zh-TW" dirty="0" smtClean="0"/>
              <a:t>包含</a:t>
            </a:r>
            <a:r>
              <a:rPr lang="zh-TW" altLang="zh-TW" u="sng" dirty="0" smtClean="0"/>
              <a:t>一</a:t>
            </a:r>
            <a:r>
              <a:rPr lang="zh-TW" altLang="zh-TW" u="sng" dirty="0"/>
              <a:t>盒狀之金屬框架</a:t>
            </a:r>
            <a:r>
              <a:rPr lang="zh-TW" altLang="zh-TW" dirty="0"/>
              <a:t>，其中該動力來源與該鉛</a:t>
            </a:r>
            <a:r>
              <a:rPr lang="en-US" altLang="zh-TW" dirty="0"/>
              <a:t>-</a:t>
            </a:r>
            <a:r>
              <a:rPr lang="zh-TW" altLang="zh-TW" dirty="0"/>
              <a:t>黃金電擊元件係被保持在該盒狀之金屬框架中</a:t>
            </a:r>
            <a:r>
              <a:rPr lang="zh-TW" altLang="zh-TW" dirty="0" smtClean="0"/>
              <a:t>。</a:t>
            </a:r>
            <a:endParaRPr lang="en-US" altLang="zh-TW" dirty="0" smtClean="0"/>
          </a:p>
          <a:p>
            <a:pPr marL="914400" lvl="2" indent="0">
              <a:buNone/>
            </a:pPr>
            <a:endParaRPr lang="en-US" altLang="zh-TW" dirty="0"/>
          </a:p>
          <a:p>
            <a:pPr lvl="1"/>
            <a:r>
              <a:rPr lang="zh-TW" altLang="zh-TW" dirty="0" smtClean="0"/>
              <a:t>撰寫</a:t>
            </a:r>
            <a:r>
              <a:rPr lang="zh-TW" altLang="zh-TW" dirty="0"/>
              <a:t>過程中，</a:t>
            </a:r>
            <a:r>
              <a:rPr lang="zh-TW" altLang="zh-TW" dirty="0" smtClean="0"/>
              <a:t>曾</a:t>
            </a:r>
            <a:r>
              <a:rPr lang="zh-TW" altLang="en-US" u="sng" dirty="0" smtClean="0"/>
              <a:t>被</a:t>
            </a:r>
            <a:r>
              <a:rPr lang="zh-TW" altLang="zh-TW" u="sng" dirty="0" smtClean="0"/>
              <a:t>上位化的元件</a:t>
            </a:r>
            <a:r>
              <a:rPr lang="zh-TW" altLang="zh-TW" dirty="0" smtClean="0"/>
              <a:t>可放在</a:t>
            </a:r>
            <a:r>
              <a:rPr lang="zh-TW" altLang="zh-TW" dirty="0"/>
              <a:t>附屬項</a:t>
            </a:r>
            <a:r>
              <a:rPr lang="zh-TW" altLang="zh-TW" dirty="0" smtClean="0"/>
              <a:t>中</a:t>
            </a:r>
            <a:endParaRPr lang="zh-TW" altLang="zh-TW" dirty="0"/>
          </a:p>
          <a:p>
            <a:pPr lvl="2"/>
            <a:r>
              <a:rPr lang="zh-TW" altLang="zh-TW" dirty="0" smtClean="0"/>
              <a:t>如請求項第</a:t>
            </a:r>
            <a:r>
              <a:rPr lang="en-US" altLang="zh-TW" dirty="0" smtClean="0"/>
              <a:t>1</a:t>
            </a:r>
            <a:r>
              <a:rPr lang="zh-TW" altLang="zh-TW" dirty="0" smtClean="0"/>
              <a:t>項之裝置，其中該電力來源係一電動馬達</a:t>
            </a:r>
            <a:endParaRPr lang="en-US" altLang="zh-TW" dirty="0" smtClean="0"/>
          </a:p>
          <a:p>
            <a:pPr lvl="2"/>
            <a:r>
              <a:rPr lang="zh-TW" altLang="zh-TW" dirty="0"/>
              <a:t>附屬項的重要元件使用下位用語，作進一步</a:t>
            </a:r>
            <a:r>
              <a:rPr lang="zh-TW" altLang="zh-TW" dirty="0" smtClean="0"/>
              <a:t>敘述</a:t>
            </a:r>
            <a:endParaRPr lang="en-US" altLang="zh-TW" dirty="0"/>
          </a:p>
          <a:p>
            <a:pPr lvl="2"/>
            <a:endParaRPr lang="zh-TW" altLang="zh-TW" dirty="0" smtClean="0"/>
          </a:p>
          <a:p>
            <a:pPr marL="342900" lvl="1" indent="-342900">
              <a:buFont typeface="Arial" pitchFamily="34" charset="0"/>
              <a:buChar char="•"/>
            </a:pPr>
            <a:endParaRPr lang="zh-TW" altLang="zh-TW" dirty="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25</a:t>
            </a:fld>
            <a:endParaRPr lang="zh-TW" altLang="en-US"/>
          </a:p>
        </p:txBody>
      </p:sp>
    </p:spTree>
    <p:extLst>
      <p:ext uri="{BB962C8B-B14F-4D97-AF65-F5344CB8AC3E}">
        <p14:creationId xmlns:p14="http://schemas.microsoft.com/office/powerpoint/2010/main" val="378840359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增加請求項的廣度</a:t>
            </a:r>
            <a:endParaRPr lang="zh-TW" altLang="en-US" dirty="0"/>
          </a:p>
        </p:txBody>
      </p:sp>
      <p:sp>
        <p:nvSpPr>
          <p:cNvPr id="3" name="內容版面配置區 2"/>
          <p:cNvSpPr>
            <a:spLocks noGrp="1"/>
          </p:cNvSpPr>
          <p:nvPr>
            <p:ph idx="1"/>
          </p:nvPr>
        </p:nvSpPr>
        <p:spPr/>
        <p:txBody>
          <a:bodyPr>
            <a:normAutofit lnSpcReduction="10000"/>
          </a:bodyPr>
          <a:lstStyle/>
          <a:p>
            <a:r>
              <a:rPr lang="zh-TW" altLang="en-US" dirty="0" smtClean="0"/>
              <a:t>增加</a:t>
            </a:r>
            <a:r>
              <a:rPr lang="zh-TW" altLang="zh-TW" u="sng" dirty="0"/>
              <a:t>獨立項</a:t>
            </a:r>
            <a:r>
              <a:rPr lang="zh-TW" altLang="en-US" dirty="0"/>
              <a:t>：</a:t>
            </a:r>
            <a:endParaRPr lang="zh-TW" altLang="zh-TW" dirty="0"/>
          </a:p>
          <a:p>
            <a:pPr lvl="1"/>
            <a:r>
              <a:rPr lang="zh-TW" altLang="zh-TW" dirty="0" smtClean="0"/>
              <a:t>可以</a:t>
            </a:r>
            <a:r>
              <a:rPr lang="zh-TW" altLang="zh-TW" dirty="0"/>
              <a:t>寫一組專門</a:t>
            </a:r>
            <a:r>
              <a:rPr lang="zh-TW" altLang="zh-TW" u="sng" dirty="0" smtClean="0"/>
              <a:t>涵蓋</a:t>
            </a:r>
            <a:r>
              <a:rPr lang="zh-TW" altLang="en-US" u="sng" dirty="0"/>
              <a:t>必要</a:t>
            </a:r>
            <a:r>
              <a:rPr lang="zh-TW" altLang="zh-TW" u="sng" dirty="0" smtClean="0"/>
              <a:t>技術</a:t>
            </a:r>
            <a:r>
              <a:rPr lang="zh-TW" altLang="zh-TW" u="sng" dirty="0"/>
              <a:t>特徵</a:t>
            </a:r>
            <a:r>
              <a:rPr lang="zh-TW" altLang="zh-TW" u="sng" dirty="0" smtClean="0"/>
              <a:t>之</a:t>
            </a:r>
            <a:r>
              <a:rPr lang="zh-TW" altLang="en-US" u="sng" dirty="0" smtClean="0"/>
              <a:t>裝置</a:t>
            </a:r>
            <a:r>
              <a:rPr lang="zh-TW" altLang="zh-TW" u="sng" dirty="0" smtClean="0"/>
              <a:t>獨立</a:t>
            </a:r>
            <a:r>
              <a:rPr lang="zh-TW" altLang="zh-TW" u="sng" dirty="0"/>
              <a:t>項</a:t>
            </a:r>
            <a:r>
              <a:rPr lang="zh-TW" altLang="zh-TW" dirty="0"/>
              <a:t>，例如：一種鉛</a:t>
            </a:r>
            <a:r>
              <a:rPr lang="en-US" altLang="zh-TW" dirty="0"/>
              <a:t>-</a:t>
            </a:r>
            <a:r>
              <a:rPr lang="zh-TW" altLang="zh-TW" dirty="0"/>
              <a:t>黃金電擊元件，其包括</a:t>
            </a:r>
            <a:r>
              <a:rPr lang="en-US" altLang="zh-TW" dirty="0" smtClean="0"/>
              <a:t>…</a:t>
            </a:r>
          </a:p>
          <a:p>
            <a:pPr lvl="1"/>
            <a:r>
              <a:rPr lang="zh-TW" altLang="zh-TW" dirty="0"/>
              <a:t>可以</a:t>
            </a:r>
            <a:r>
              <a:rPr lang="zh-TW" altLang="zh-TW" dirty="0" smtClean="0"/>
              <a:t>再</a:t>
            </a:r>
            <a:r>
              <a:rPr lang="zh-TW" altLang="en-US" dirty="0" smtClean="0"/>
              <a:t>寫</a:t>
            </a:r>
            <a:r>
              <a:rPr lang="zh-TW" altLang="zh-TW" dirty="0" smtClean="0"/>
              <a:t>一</a:t>
            </a:r>
            <a:r>
              <a:rPr lang="zh-TW" altLang="zh-TW" dirty="0"/>
              <a:t>組</a:t>
            </a:r>
            <a:r>
              <a:rPr lang="zh-TW" altLang="zh-TW" u="sng" dirty="0" smtClean="0"/>
              <a:t>方法</a:t>
            </a:r>
            <a:r>
              <a:rPr lang="zh-TW" altLang="en-US" u="sng" dirty="0" smtClean="0"/>
              <a:t>獨立</a:t>
            </a:r>
            <a:r>
              <a:rPr lang="zh-TW" altLang="zh-TW" u="sng" dirty="0" smtClean="0"/>
              <a:t>項</a:t>
            </a:r>
            <a:r>
              <a:rPr lang="zh-TW" altLang="zh-TW" dirty="0"/>
              <a:t>，涵蓋此鉛</a:t>
            </a:r>
            <a:r>
              <a:rPr lang="en-US" altLang="zh-TW" dirty="0"/>
              <a:t>-</a:t>
            </a:r>
            <a:r>
              <a:rPr lang="zh-TW" altLang="zh-TW" dirty="0"/>
              <a:t>黃金電擊元件之運作</a:t>
            </a:r>
            <a:r>
              <a:rPr lang="zh-TW" altLang="zh-TW" dirty="0" smtClean="0"/>
              <a:t>方式</a:t>
            </a:r>
            <a:endParaRPr lang="en-US" altLang="zh-TW" dirty="0" smtClean="0"/>
          </a:p>
          <a:p>
            <a:pPr lvl="1"/>
            <a:r>
              <a:rPr lang="zh-TW" altLang="zh-TW" dirty="0"/>
              <a:t>可以再加一組</a:t>
            </a:r>
            <a:r>
              <a:rPr lang="zh-TW" altLang="zh-TW" u="sng" dirty="0" smtClean="0"/>
              <a:t>方法</a:t>
            </a:r>
            <a:r>
              <a:rPr lang="zh-TW" altLang="en-US" u="sng" dirty="0" smtClean="0"/>
              <a:t>獨立</a:t>
            </a:r>
            <a:r>
              <a:rPr lang="zh-TW" altLang="zh-TW" u="sng" dirty="0" smtClean="0"/>
              <a:t>項</a:t>
            </a:r>
            <a:r>
              <a:rPr lang="zh-TW" altLang="zh-TW" dirty="0"/>
              <a:t>，涵蓋整套將鉛轉變為黃金之</a:t>
            </a:r>
            <a:r>
              <a:rPr lang="zh-TW" altLang="zh-TW" dirty="0" smtClean="0"/>
              <a:t>流程</a:t>
            </a:r>
            <a:r>
              <a:rPr lang="zh-TW" altLang="en-US" dirty="0" smtClean="0"/>
              <a:t> </a:t>
            </a:r>
            <a:r>
              <a:rPr lang="en-US" altLang="zh-TW" dirty="0" smtClean="0"/>
              <a:t>(</a:t>
            </a:r>
            <a:r>
              <a:rPr lang="zh-TW" altLang="zh-TW"/>
              <a:t>第</a:t>
            </a:r>
            <a:r>
              <a:rPr lang="zh-TW" altLang="zh-TW" smtClean="0"/>
              <a:t>一個</a:t>
            </a:r>
            <a:r>
              <a:rPr lang="zh-TW" altLang="en-US" smtClean="0"/>
              <a:t>裝置</a:t>
            </a:r>
            <a:r>
              <a:rPr lang="zh-TW" altLang="zh-TW" smtClean="0"/>
              <a:t>獨立</a:t>
            </a:r>
            <a:r>
              <a:rPr lang="zh-TW" altLang="zh-TW" dirty="0"/>
              <a:t>項之類似項</a:t>
            </a:r>
            <a:r>
              <a:rPr lang="en-US" altLang="zh-TW" dirty="0" smtClean="0"/>
              <a:t>)</a:t>
            </a:r>
          </a:p>
          <a:p>
            <a:r>
              <a:rPr lang="zh-TW" altLang="en-US" dirty="0" smtClean="0"/>
              <a:t>注意：</a:t>
            </a:r>
            <a:endParaRPr lang="en-US" altLang="zh-TW" dirty="0" smtClean="0"/>
          </a:p>
          <a:p>
            <a:pPr lvl="1"/>
            <a:r>
              <a:rPr lang="zh-TW" altLang="zh-TW" u="sng" dirty="0"/>
              <a:t>裝置項</a:t>
            </a:r>
            <a:r>
              <a:rPr lang="zh-TW" altLang="zh-TW" dirty="0"/>
              <a:t>權利應敘述</a:t>
            </a:r>
            <a:r>
              <a:rPr lang="zh-TW" altLang="zh-TW" u="sng" dirty="0"/>
              <a:t>非操作狀態</a:t>
            </a:r>
            <a:r>
              <a:rPr lang="zh-TW" altLang="zh-TW" dirty="0"/>
              <a:t>下的</a:t>
            </a:r>
            <a:r>
              <a:rPr lang="zh-TW" altLang="zh-TW" dirty="0" smtClean="0"/>
              <a:t>裝置</a:t>
            </a:r>
            <a:endParaRPr lang="en-US" altLang="zh-TW" dirty="0" smtClean="0"/>
          </a:p>
          <a:p>
            <a:pPr lvl="1"/>
            <a:r>
              <a:rPr lang="zh-TW" altLang="zh-TW" u="sng" dirty="0"/>
              <a:t>方法項</a:t>
            </a:r>
            <a:r>
              <a:rPr lang="zh-TW" altLang="zh-TW" dirty="0"/>
              <a:t>權利應敘述裝置的</a:t>
            </a:r>
            <a:r>
              <a:rPr lang="zh-TW" altLang="zh-TW" u="sng" dirty="0"/>
              <a:t>操作</a:t>
            </a:r>
            <a:r>
              <a:rPr lang="zh-TW" altLang="zh-TW" u="sng" dirty="0" smtClean="0"/>
              <a:t>狀態</a:t>
            </a:r>
          </a:p>
          <a:p>
            <a:endParaRPr lang="zh-TW" altLang="zh-TW" dirty="0"/>
          </a:p>
          <a:p>
            <a:endParaRPr lang="en-US" altLang="zh-TW" dirty="0" smtClean="0"/>
          </a:p>
          <a:p>
            <a:endParaRPr lang="zh-TW" altLang="zh-TW" dirty="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26</a:t>
            </a:fld>
            <a:endParaRPr lang="zh-TW" altLang="en-US" dirty="0"/>
          </a:p>
        </p:txBody>
      </p:sp>
    </p:spTree>
    <p:extLst>
      <p:ext uri="{BB962C8B-B14F-4D97-AF65-F5344CB8AC3E}">
        <p14:creationId xmlns:p14="http://schemas.microsoft.com/office/powerpoint/2010/main" val="2212187396"/>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附屬項</a:t>
            </a:r>
            <a:r>
              <a:rPr lang="zh-TW" altLang="en-US" dirty="0"/>
              <a:t>注意事項</a:t>
            </a:r>
            <a:endParaRPr lang="zh-TW" altLang="en-US" b="1" dirty="0"/>
          </a:p>
        </p:txBody>
      </p:sp>
      <p:sp>
        <p:nvSpPr>
          <p:cNvPr id="3" name="內容版面配置區 2"/>
          <p:cNvSpPr>
            <a:spLocks noGrp="1"/>
          </p:cNvSpPr>
          <p:nvPr>
            <p:ph idx="1"/>
          </p:nvPr>
        </p:nvSpPr>
        <p:spPr/>
        <p:txBody>
          <a:bodyPr/>
          <a:lstStyle/>
          <a:p>
            <a:r>
              <a:rPr lang="zh-TW" altLang="en-US" u="sng" dirty="0" smtClean="0"/>
              <a:t>依附</a:t>
            </a:r>
            <a:r>
              <a:rPr lang="zh-TW" altLang="en-US" u="sng" dirty="0"/>
              <a:t>邏輯</a:t>
            </a:r>
            <a:r>
              <a:rPr lang="zh-TW" altLang="en-US" dirty="0"/>
              <a:t>是否</a:t>
            </a:r>
            <a:r>
              <a:rPr lang="zh-TW" altLang="en-US" dirty="0" smtClean="0"/>
              <a:t>正確？</a:t>
            </a:r>
            <a:endParaRPr lang="en-US" altLang="zh-TW" dirty="0" smtClean="0"/>
          </a:p>
          <a:p>
            <a:r>
              <a:rPr lang="zh-TW" altLang="en-US" dirty="0"/>
              <a:t>是否有</a:t>
            </a:r>
            <a:r>
              <a:rPr lang="zh-TW" altLang="en-US" u="sng" dirty="0"/>
              <a:t>多項附屬多項</a:t>
            </a:r>
            <a:r>
              <a:rPr lang="zh-TW" altLang="en-US" dirty="0"/>
              <a:t>之</a:t>
            </a:r>
            <a:r>
              <a:rPr lang="zh-TW" altLang="en-US" dirty="0" smtClean="0"/>
              <a:t>情況</a:t>
            </a:r>
            <a:r>
              <a:rPr lang="zh-TW" altLang="en-US" dirty="0" smtClean="0"/>
              <a:t>？</a:t>
            </a:r>
            <a:endParaRPr lang="en-US" altLang="zh-TW" dirty="0" smtClean="0"/>
          </a:p>
          <a:p>
            <a:r>
              <a:rPr lang="zh-TW" altLang="en-US" dirty="0" smtClean="0"/>
              <a:t>是否為有價值的附屬項？</a:t>
            </a:r>
            <a:endParaRPr lang="en-US" altLang="zh-TW" dirty="0" smtClean="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27</a:t>
            </a:fld>
            <a:endParaRPr lang="zh-TW" altLang="en-US"/>
          </a:p>
        </p:txBody>
      </p:sp>
    </p:spTree>
    <p:extLst>
      <p:ext uri="{BB962C8B-B14F-4D97-AF65-F5344CB8AC3E}">
        <p14:creationId xmlns:p14="http://schemas.microsoft.com/office/powerpoint/2010/main" val="3133780591"/>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依附邏輯是否正確</a:t>
            </a:r>
            <a:r>
              <a:rPr lang="zh-TW" altLang="en-US" dirty="0" smtClean="0"/>
              <a:t>？</a:t>
            </a:r>
            <a:endParaRPr lang="zh-TW" altLang="en-US" dirty="0"/>
          </a:p>
        </p:txBody>
      </p:sp>
      <p:sp>
        <p:nvSpPr>
          <p:cNvPr id="3" name="內容版面配置區 2"/>
          <p:cNvSpPr>
            <a:spLocks noGrp="1"/>
          </p:cNvSpPr>
          <p:nvPr>
            <p:ph idx="1"/>
          </p:nvPr>
        </p:nvSpPr>
        <p:spPr/>
        <p:txBody>
          <a:bodyPr>
            <a:normAutofit/>
          </a:bodyPr>
          <a:lstStyle/>
          <a:p>
            <a:pPr marL="0" indent="0">
              <a:buNone/>
            </a:pPr>
            <a:r>
              <a:rPr lang="zh-TW" altLang="en-US" dirty="0" smtClean="0"/>
              <a:t>   </a:t>
            </a:r>
            <a:r>
              <a:rPr lang="en-US" altLang="zh-TW" dirty="0" smtClean="0"/>
              <a:t>〔</a:t>
            </a:r>
            <a:r>
              <a:rPr lang="zh-TW" altLang="en-US" dirty="0"/>
              <a:t>申請專利範圍</a:t>
            </a:r>
            <a:r>
              <a:rPr lang="en-US" altLang="zh-TW" dirty="0" smtClean="0"/>
              <a:t>〕</a:t>
            </a:r>
            <a:endParaRPr lang="en-US" altLang="zh-TW" dirty="0"/>
          </a:p>
          <a:p>
            <a:pPr marL="0" indent="0">
              <a:buNone/>
            </a:pPr>
            <a:r>
              <a:rPr lang="zh-TW" altLang="en-US" sz="2800" dirty="0" smtClean="0"/>
              <a:t>    </a:t>
            </a:r>
            <a:r>
              <a:rPr lang="en-US" altLang="zh-TW" sz="2800" dirty="0" smtClean="0"/>
              <a:t>1</a:t>
            </a:r>
            <a:r>
              <a:rPr lang="en-US" altLang="zh-TW" sz="2800" dirty="0"/>
              <a:t>.</a:t>
            </a:r>
            <a:r>
              <a:rPr lang="zh-TW" altLang="en-US" sz="2800" dirty="0"/>
              <a:t>如</a:t>
            </a:r>
            <a:r>
              <a:rPr lang="zh-TW" altLang="en-US" sz="2800" u="sng" dirty="0"/>
              <a:t>請求項</a:t>
            </a:r>
            <a:r>
              <a:rPr lang="en-US" altLang="zh-TW" sz="2800" u="sng" dirty="0"/>
              <a:t>2</a:t>
            </a:r>
            <a:r>
              <a:rPr lang="zh-TW" altLang="en-US" sz="2800" dirty="0"/>
              <a:t>之滾珠軸承，其係於外輪之外側上設有環狀緩衝體</a:t>
            </a:r>
            <a:r>
              <a:rPr lang="zh-TW" altLang="en-US" sz="2800" dirty="0" smtClean="0"/>
              <a:t>。</a:t>
            </a:r>
            <a:endParaRPr lang="zh-TW" altLang="en-US" sz="2800" dirty="0"/>
          </a:p>
          <a:p>
            <a:pPr marL="0" indent="0">
              <a:buNone/>
            </a:pPr>
            <a:r>
              <a:rPr lang="zh-TW" altLang="en-US" sz="2800" dirty="0" smtClean="0"/>
              <a:t>    </a:t>
            </a:r>
            <a:r>
              <a:rPr lang="en-US" altLang="zh-TW" sz="2800" b="1" u="sng" dirty="0" smtClean="0"/>
              <a:t>2</a:t>
            </a:r>
            <a:r>
              <a:rPr lang="en-US" altLang="zh-TW" sz="2800" b="1" u="sng" dirty="0"/>
              <a:t>.</a:t>
            </a:r>
            <a:r>
              <a:rPr lang="zh-TW" altLang="en-US" sz="2800" b="1" u="sng" dirty="0"/>
              <a:t>一種滾珠軸承，具特定構造</a:t>
            </a:r>
            <a:r>
              <a:rPr lang="en-US" altLang="zh-TW" sz="2800" b="1" u="sng" dirty="0"/>
              <a:t>……</a:t>
            </a:r>
            <a:r>
              <a:rPr lang="zh-TW" altLang="en-US" sz="2800" b="1" u="sng" dirty="0"/>
              <a:t>。</a:t>
            </a:r>
          </a:p>
          <a:p>
            <a:pPr marL="0" indent="0">
              <a:buNone/>
            </a:pPr>
            <a:r>
              <a:rPr lang="zh-TW" altLang="en-US" dirty="0" smtClean="0"/>
              <a:t>    </a:t>
            </a:r>
            <a:r>
              <a:rPr lang="en-US" altLang="zh-TW" sz="2800" dirty="0" smtClean="0"/>
              <a:t>3</a:t>
            </a:r>
            <a:r>
              <a:rPr lang="en-US" altLang="zh-TW" sz="2800" dirty="0"/>
              <a:t>.</a:t>
            </a:r>
            <a:r>
              <a:rPr lang="zh-TW" altLang="en-US" sz="2800" dirty="0"/>
              <a:t>如</a:t>
            </a:r>
            <a:r>
              <a:rPr lang="zh-TW" altLang="en-US" sz="2800" u="sng" dirty="0"/>
              <a:t>請求項</a:t>
            </a:r>
            <a:r>
              <a:rPr lang="en-US" altLang="zh-TW" sz="2800" u="sng" dirty="0"/>
              <a:t>3</a:t>
            </a:r>
            <a:r>
              <a:rPr lang="zh-TW" altLang="en-US" sz="2800" dirty="0"/>
              <a:t>之滾珠軸承，其</a:t>
            </a:r>
            <a:r>
              <a:rPr lang="en-US" altLang="zh-TW" sz="2800" dirty="0"/>
              <a:t>……</a:t>
            </a:r>
            <a:r>
              <a:rPr lang="zh-TW" altLang="en-US" sz="2800" dirty="0"/>
              <a:t>。</a:t>
            </a:r>
          </a:p>
          <a:p>
            <a:pPr marL="0" indent="0">
              <a:buNone/>
            </a:pPr>
            <a:r>
              <a:rPr lang="en-US" altLang="zh-TW" dirty="0" smtClean="0"/>
              <a:t>〔</a:t>
            </a:r>
            <a:r>
              <a:rPr lang="zh-TW" altLang="en-US" dirty="0" smtClean="0"/>
              <a:t>說明</a:t>
            </a:r>
            <a:r>
              <a:rPr lang="en-US" altLang="zh-TW" dirty="0"/>
              <a:t>〕</a:t>
            </a:r>
          </a:p>
          <a:p>
            <a:r>
              <a:rPr lang="zh-TW" altLang="en-US" sz="2800" dirty="0"/>
              <a:t>第</a:t>
            </a:r>
            <a:r>
              <a:rPr lang="en-US" altLang="zh-TW" sz="2800" dirty="0"/>
              <a:t>1</a:t>
            </a:r>
            <a:r>
              <a:rPr lang="zh-TW" altLang="en-US" sz="2800" dirty="0"/>
              <a:t>項</a:t>
            </a:r>
            <a:r>
              <a:rPr lang="zh-TW" altLang="en-US" sz="2800" u="sng" dirty="0"/>
              <a:t>依附在後</a:t>
            </a:r>
            <a:r>
              <a:rPr lang="zh-TW" altLang="en-US" sz="2800" dirty="0"/>
              <a:t>之第</a:t>
            </a:r>
            <a:r>
              <a:rPr lang="en-US" altLang="zh-TW" sz="2800" dirty="0"/>
              <a:t>2</a:t>
            </a:r>
            <a:r>
              <a:rPr lang="zh-TW" altLang="en-US" sz="2800" dirty="0"/>
              <a:t>項</a:t>
            </a:r>
            <a:r>
              <a:rPr lang="zh-TW" altLang="en-US" sz="2800" dirty="0" smtClean="0"/>
              <a:t>。</a:t>
            </a:r>
            <a:endParaRPr lang="en-US" altLang="zh-TW" sz="2800" dirty="0" smtClean="0"/>
          </a:p>
          <a:p>
            <a:r>
              <a:rPr lang="zh-TW" altLang="en-US" sz="2800" dirty="0" smtClean="0"/>
              <a:t>第</a:t>
            </a:r>
            <a:r>
              <a:rPr lang="en-US" altLang="zh-TW" sz="2800" dirty="0"/>
              <a:t>3</a:t>
            </a:r>
            <a:r>
              <a:rPr lang="zh-TW" altLang="en-US" sz="2800" dirty="0"/>
              <a:t>項</a:t>
            </a:r>
            <a:r>
              <a:rPr lang="zh-TW" altLang="en-US" sz="2800" u="sng" dirty="0"/>
              <a:t>未依附在前</a:t>
            </a:r>
            <a:r>
              <a:rPr lang="zh-TW" altLang="en-US" sz="2800" dirty="0"/>
              <a:t>之請求項。</a:t>
            </a:r>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28</a:t>
            </a:fld>
            <a:endParaRPr lang="zh-TW" altLang="en-US"/>
          </a:p>
        </p:txBody>
      </p:sp>
    </p:spTree>
    <p:extLst>
      <p:ext uri="{BB962C8B-B14F-4D97-AF65-F5344CB8AC3E}">
        <p14:creationId xmlns:p14="http://schemas.microsoft.com/office/powerpoint/2010/main" val="125657878"/>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是否有多項附屬多項之情況</a:t>
            </a:r>
            <a:r>
              <a:rPr lang="zh-TW" altLang="en-US" dirty="0" smtClean="0"/>
              <a:t>？</a:t>
            </a:r>
            <a:endParaRPr lang="zh-TW" altLang="en-US" dirty="0"/>
          </a:p>
        </p:txBody>
      </p:sp>
      <p:sp>
        <p:nvSpPr>
          <p:cNvPr id="3" name="內容版面配置區 2"/>
          <p:cNvSpPr>
            <a:spLocks noGrp="1"/>
          </p:cNvSpPr>
          <p:nvPr>
            <p:ph idx="1"/>
          </p:nvPr>
        </p:nvSpPr>
        <p:spPr/>
        <p:txBody>
          <a:bodyPr>
            <a:normAutofit fontScale="77500" lnSpcReduction="20000"/>
          </a:bodyPr>
          <a:lstStyle/>
          <a:p>
            <a:pPr marL="0" indent="0">
              <a:buNone/>
            </a:pPr>
            <a:r>
              <a:rPr lang="en-US" altLang="zh-TW" dirty="0"/>
              <a:t>〔</a:t>
            </a:r>
            <a:r>
              <a:rPr lang="zh-TW" altLang="en-US" dirty="0"/>
              <a:t>申請專利範圍</a:t>
            </a:r>
            <a:r>
              <a:rPr lang="en-US" altLang="zh-TW" dirty="0"/>
              <a:t>〕</a:t>
            </a:r>
          </a:p>
          <a:p>
            <a:r>
              <a:rPr lang="en-US" altLang="zh-TW" dirty="0"/>
              <a:t>1.</a:t>
            </a:r>
            <a:r>
              <a:rPr lang="zh-TW" altLang="en-US" dirty="0"/>
              <a:t>一種化合物</a:t>
            </a:r>
            <a:r>
              <a:rPr lang="en-US" altLang="zh-TW" dirty="0"/>
              <a:t>A</a:t>
            </a:r>
            <a:r>
              <a:rPr lang="zh-TW" altLang="en-US" dirty="0"/>
              <a:t>之製法，</a:t>
            </a:r>
            <a:r>
              <a:rPr lang="en-US" altLang="zh-TW" dirty="0"/>
              <a:t>……</a:t>
            </a:r>
            <a:r>
              <a:rPr lang="zh-TW" altLang="en-US" dirty="0"/>
              <a:t>其中反應溫度為</a:t>
            </a:r>
            <a:r>
              <a:rPr lang="en-US" altLang="zh-TW" dirty="0"/>
              <a:t>50</a:t>
            </a:r>
            <a:r>
              <a:rPr lang="zh-TW" altLang="en-US" dirty="0"/>
              <a:t>～</a:t>
            </a:r>
            <a:r>
              <a:rPr lang="en-US" altLang="zh-TW" dirty="0"/>
              <a:t>100℃</a:t>
            </a:r>
            <a:r>
              <a:rPr lang="zh-TW" altLang="en-US" dirty="0"/>
              <a:t>。</a:t>
            </a:r>
          </a:p>
          <a:p>
            <a:r>
              <a:rPr lang="en-US" altLang="zh-TW" dirty="0"/>
              <a:t>2.</a:t>
            </a:r>
            <a:r>
              <a:rPr lang="zh-TW" altLang="en-US" dirty="0"/>
              <a:t>如請求項</a:t>
            </a:r>
            <a:r>
              <a:rPr lang="en-US" altLang="zh-TW" dirty="0"/>
              <a:t>1</a:t>
            </a:r>
            <a:r>
              <a:rPr lang="zh-TW" altLang="en-US" dirty="0"/>
              <a:t>之製法，其中反應溫度為</a:t>
            </a:r>
            <a:r>
              <a:rPr lang="en-US" altLang="zh-TW" dirty="0"/>
              <a:t>60</a:t>
            </a:r>
            <a:r>
              <a:rPr lang="zh-TW" altLang="en-US" dirty="0"/>
              <a:t>～</a:t>
            </a:r>
            <a:r>
              <a:rPr lang="en-US" altLang="zh-TW" dirty="0"/>
              <a:t>80℃</a:t>
            </a:r>
            <a:r>
              <a:rPr lang="zh-TW" altLang="en-US" dirty="0"/>
              <a:t>。</a:t>
            </a:r>
          </a:p>
          <a:p>
            <a:r>
              <a:rPr lang="en-US" altLang="zh-TW" dirty="0"/>
              <a:t>3.</a:t>
            </a:r>
            <a:r>
              <a:rPr lang="zh-TW" altLang="en-US" dirty="0"/>
              <a:t>如請求項</a:t>
            </a:r>
            <a:r>
              <a:rPr lang="en-US" altLang="zh-TW" dirty="0"/>
              <a:t>1</a:t>
            </a:r>
            <a:r>
              <a:rPr lang="zh-TW" altLang="en-US" dirty="0"/>
              <a:t>或</a:t>
            </a:r>
            <a:r>
              <a:rPr lang="en-US" altLang="zh-TW" dirty="0"/>
              <a:t>2</a:t>
            </a:r>
            <a:r>
              <a:rPr lang="zh-TW" altLang="en-US" dirty="0"/>
              <a:t>之製法，其中反應溫度為</a:t>
            </a:r>
            <a:r>
              <a:rPr lang="en-US" altLang="zh-TW" dirty="0"/>
              <a:t>70℃</a:t>
            </a:r>
            <a:r>
              <a:rPr lang="zh-TW" altLang="en-US" dirty="0"/>
              <a:t>。</a:t>
            </a:r>
          </a:p>
          <a:p>
            <a:r>
              <a:rPr lang="en-US" altLang="zh-TW" dirty="0">
                <a:solidFill>
                  <a:srgbClr val="FF0000"/>
                </a:solidFill>
              </a:rPr>
              <a:t>4.</a:t>
            </a:r>
            <a:r>
              <a:rPr lang="zh-TW" altLang="en-US" dirty="0">
                <a:solidFill>
                  <a:srgbClr val="FF0000"/>
                </a:solidFill>
              </a:rPr>
              <a:t>如請求項</a:t>
            </a:r>
            <a:r>
              <a:rPr lang="en-US" altLang="zh-TW" dirty="0">
                <a:solidFill>
                  <a:srgbClr val="FF0000"/>
                </a:solidFill>
              </a:rPr>
              <a:t>2</a:t>
            </a:r>
            <a:r>
              <a:rPr lang="zh-TW" altLang="en-US" dirty="0">
                <a:solidFill>
                  <a:srgbClr val="FF0000"/>
                </a:solidFill>
              </a:rPr>
              <a:t>或</a:t>
            </a:r>
            <a:r>
              <a:rPr lang="en-US" altLang="zh-TW" dirty="0">
                <a:solidFill>
                  <a:srgbClr val="FF0000"/>
                </a:solidFill>
              </a:rPr>
              <a:t>3</a:t>
            </a:r>
            <a:r>
              <a:rPr lang="zh-TW" altLang="en-US" dirty="0">
                <a:solidFill>
                  <a:srgbClr val="FF0000"/>
                </a:solidFill>
              </a:rPr>
              <a:t>之製法，其中</a:t>
            </a:r>
            <a:r>
              <a:rPr lang="en-US" altLang="zh-TW" dirty="0">
                <a:solidFill>
                  <a:srgbClr val="FF0000"/>
                </a:solidFill>
              </a:rPr>
              <a:t>……</a:t>
            </a:r>
            <a:r>
              <a:rPr lang="zh-TW" altLang="en-US" dirty="0">
                <a:solidFill>
                  <a:srgbClr val="FF0000"/>
                </a:solidFill>
              </a:rPr>
              <a:t>。</a:t>
            </a:r>
          </a:p>
          <a:p>
            <a:r>
              <a:rPr lang="en-US" altLang="zh-TW" dirty="0"/>
              <a:t>5.</a:t>
            </a:r>
            <a:r>
              <a:rPr lang="zh-TW" altLang="en-US" dirty="0"/>
              <a:t>如請求項</a:t>
            </a:r>
            <a:r>
              <a:rPr lang="en-US" altLang="zh-TW" dirty="0"/>
              <a:t>4</a:t>
            </a:r>
            <a:r>
              <a:rPr lang="zh-TW" altLang="en-US" dirty="0"/>
              <a:t>之製法，其中</a:t>
            </a:r>
            <a:r>
              <a:rPr lang="en-US" altLang="zh-TW" dirty="0"/>
              <a:t>……</a:t>
            </a:r>
            <a:r>
              <a:rPr lang="zh-TW" altLang="en-US" dirty="0"/>
              <a:t>。</a:t>
            </a:r>
          </a:p>
          <a:p>
            <a:r>
              <a:rPr lang="en-US" altLang="zh-TW" dirty="0"/>
              <a:t>6.</a:t>
            </a:r>
            <a:r>
              <a:rPr lang="zh-TW" altLang="en-US" dirty="0"/>
              <a:t>如請求項</a:t>
            </a:r>
            <a:r>
              <a:rPr lang="en-US" altLang="zh-TW" dirty="0"/>
              <a:t>5</a:t>
            </a:r>
            <a:r>
              <a:rPr lang="zh-TW" altLang="en-US" dirty="0"/>
              <a:t>之製法，其中</a:t>
            </a:r>
            <a:r>
              <a:rPr lang="en-US" altLang="zh-TW" dirty="0"/>
              <a:t>……</a:t>
            </a:r>
            <a:r>
              <a:rPr lang="zh-TW" altLang="en-US" dirty="0"/>
              <a:t>。</a:t>
            </a:r>
          </a:p>
          <a:p>
            <a:r>
              <a:rPr lang="en-US" altLang="zh-TW" dirty="0">
                <a:solidFill>
                  <a:srgbClr val="FF0000"/>
                </a:solidFill>
              </a:rPr>
              <a:t>7.</a:t>
            </a:r>
            <a:r>
              <a:rPr lang="zh-TW" altLang="en-US" dirty="0">
                <a:solidFill>
                  <a:srgbClr val="FF0000"/>
                </a:solidFill>
              </a:rPr>
              <a:t>如請求項</a:t>
            </a:r>
            <a:r>
              <a:rPr lang="en-US" altLang="zh-TW" dirty="0">
                <a:solidFill>
                  <a:srgbClr val="FF0000"/>
                </a:solidFill>
              </a:rPr>
              <a:t>5</a:t>
            </a:r>
            <a:r>
              <a:rPr lang="zh-TW" altLang="en-US" dirty="0">
                <a:solidFill>
                  <a:srgbClr val="FF0000"/>
                </a:solidFill>
              </a:rPr>
              <a:t>或</a:t>
            </a:r>
            <a:r>
              <a:rPr lang="en-US" altLang="zh-TW" dirty="0">
                <a:solidFill>
                  <a:srgbClr val="FF0000"/>
                </a:solidFill>
              </a:rPr>
              <a:t>6</a:t>
            </a:r>
            <a:r>
              <a:rPr lang="zh-TW" altLang="en-US" dirty="0">
                <a:solidFill>
                  <a:srgbClr val="FF0000"/>
                </a:solidFill>
              </a:rPr>
              <a:t>之製法，其中</a:t>
            </a:r>
            <a:r>
              <a:rPr lang="en-US" altLang="zh-TW" dirty="0">
                <a:solidFill>
                  <a:srgbClr val="FF0000"/>
                </a:solidFill>
              </a:rPr>
              <a:t>……</a:t>
            </a:r>
            <a:r>
              <a:rPr lang="zh-TW" altLang="en-US" dirty="0">
                <a:solidFill>
                  <a:srgbClr val="FF0000"/>
                </a:solidFill>
              </a:rPr>
              <a:t>。</a:t>
            </a:r>
          </a:p>
          <a:p>
            <a:pPr marL="0" indent="0">
              <a:buNone/>
            </a:pPr>
            <a:r>
              <a:rPr lang="en-US" altLang="zh-TW" dirty="0"/>
              <a:t>〔</a:t>
            </a:r>
            <a:r>
              <a:rPr lang="zh-TW" altLang="en-US" dirty="0"/>
              <a:t>說明</a:t>
            </a:r>
            <a:r>
              <a:rPr lang="en-US" altLang="zh-TW" dirty="0"/>
              <a:t>〕</a:t>
            </a:r>
          </a:p>
          <a:p>
            <a:r>
              <a:rPr lang="zh-TW" altLang="en-US" dirty="0"/>
              <a:t>第</a:t>
            </a:r>
            <a:r>
              <a:rPr lang="en-US" altLang="zh-TW" dirty="0"/>
              <a:t>4</a:t>
            </a:r>
            <a:r>
              <a:rPr lang="zh-TW" altLang="en-US" dirty="0"/>
              <a:t>項為多項附屬項</a:t>
            </a:r>
            <a:r>
              <a:rPr lang="zh-TW" altLang="en-US" u="sng" dirty="0"/>
              <a:t>直接</a:t>
            </a:r>
            <a:r>
              <a:rPr lang="zh-TW" altLang="en-US" dirty="0"/>
              <a:t>依附多項附屬項。</a:t>
            </a:r>
          </a:p>
          <a:p>
            <a:r>
              <a:rPr lang="zh-TW" altLang="en-US" dirty="0"/>
              <a:t>第</a:t>
            </a:r>
            <a:r>
              <a:rPr lang="en-US" altLang="zh-TW" dirty="0"/>
              <a:t>7</a:t>
            </a:r>
            <a:r>
              <a:rPr lang="zh-TW" altLang="en-US" dirty="0"/>
              <a:t>項為多項附屬項</a:t>
            </a:r>
            <a:r>
              <a:rPr lang="zh-TW" altLang="en-US" u="sng" dirty="0"/>
              <a:t>間接</a:t>
            </a:r>
            <a:r>
              <a:rPr lang="zh-TW" altLang="en-US" dirty="0"/>
              <a:t>依附多項附屬項。</a:t>
            </a:r>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29</a:t>
            </a:fld>
            <a:endParaRPr lang="zh-TW" altLang="en-US"/>
          </a:p>
        </p:txBody>
      </p:sp>
    </p:spTree>
    <p:extLst>
      <p:ext uri="{BB962C8B-B14F-4D97-AF65-F5344CB8AC3E}">
        <p14:creationId xmlns:p14="http://schemas.microsoft.com/office/powerpoint/2010/main" val="401116574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前言：</a:t>
            </a:r>
            <a:r>
              <a:rPr lang="zh-TW" altLang="en-US" dirty="0" smtClean="0"/>
              <a:t>專利</a:t>
            </a:r>
            <a:r>
              <a:rPr lang="zh-TW" altLang="en-US" dirty="0" smtClean="0"/>
              <a:t>申請文件</a:t>
            </a:r>
            <a:r>
              <a:rPr lang="zh-TW" altLang="en-US" dirty="0" smtClean="0"/>
              <a:t>基本</a:t>
            </a:r>
            <a:r>
              <a:rPr lang="zh-TW" altLang="en-US" dirty="0" smtClean="0"/>
              <a:t>概念</a:t>
            </a:r>
            <a:endParaRPr lang="zh-TW" altLang="en-US" dirty="0"/>
          </a:p>
        </p:txBody>
      </p:sp>
      <p:sp>
        <p:nvSpPr>
          <p:cNvPr id="3" name="文字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3</a:t>
            </a:fld>
            <a:endParaRPr lang="zh-TW" altLang="en-US"/>
          </a:p>
        </p:txBody>
      </p:sp>
    </p:spTree>
    <p:extLst>
      <p:ext uri="{BB962C8B-B14F-4D97-AF65-F5344CB8AC3E}">
        <p14:creationId xmlns:p14="http://schemas.microsoft.com/office/powerpoint/2010/main" val="3819182206"/>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是否為有價值的附屬項</a:t>
            </a:r>
            <a:r>
              <a:rPr lang="zh-TW" altLang="en-US" dirty="0" smtClean="0"/>
              <a:t>？</a:t>
            </a:r>
            <a:endParaRPr kumimoji="1" lang="zh-TW" altLang="en-US" dirty="0"/>
          </a:p>
        </p:txBody>
      </p:sp>
      <p:sp>
        <p:nvSpPr>
          <p:cNvPr id="3" name="內容版面配置區 2"/>
          <p:cNvSpPr>
            <a:spLocks noGrp="1"/>
          </p:cNvSpPr>
          <p:nvPr>
            <p:ph idx="1"/>
          </p:nvPr>
        </p:nvSpPr>
        <p:spPr/>
        <p:txBody>
          <a:bodyPr/>
          <a:lstStyle/>
          <a:p>
            <a:r>
              <a:rPr kumimoji="1" lang="zh-TW" altLang="en-US" dirty="0" smtClean="0"/>
              <a:t>附屬項的價值</a:t>
            </a:r>
            <a:endParaRPr kumimoji="1" lang="en-US" altLang="zh-TW" dirty="0" smtClean="0"/>
          </a:p>
          <a:p>
            <a:pPr lvl="1"/>
            <a:r>
              <a:rPr lang="zh-TW" altLang="en-US" dirty="0" smtClean="0"/>
              <a:t>可提供新穎性或進步性以進一步與先前技術區隔</a:t>
            </a:r>
            <a:r>
              <a:rPr lang="en-US" altLang="zh-TW" dirty="0" smtClean="0"/>
              <a:t> (</a:t>
            </a:r>
            <a:r>
              <a:rPr lang="zh-TW" altLang="en-US" dirty="0" smtClean="0"/>
              <a:t>第</a:t>
            </a:r>
            <a:r>
              <a:rPr lang="en-US" altLang="zh-TW" dirty="0" smtClean="0"/>
              <a:t>5</a:t>
            </a:r>
            <a:r>
              <a:rPr lang="zh-TW" altLang="en-US" dirty="0" smtClean="0"/>
              <a:t>棒打者</a:t>
            </a:r>
            <a:r>
              <a:rPr lang="en-US" altLang="zh-TW" dirty="0" smtClean="0"/>
              <a:t>)</a:t>
            </a:r>
          </a:p>
          <a:p>
            <a:pPr lvl="1"/>
            <a:r>
              <a:rPr kumimoji="1" lang="zh-TW" altLang="en-US" dirty="0" smtClean="0"/>
              <a:t>作為特定實施例的技術特徵</a:t>
            </a:r>
            <a:endParaRPr kumimoji="1" lang="en-US" altLang="zh-TW" dirty="0" smtClean="0"/>
          </a:p>
          <a:p>
            <a:pPr lvl="1"/>
            <a:r>
              <a:rPr lang="zh-TW" altLang="en-US" dirty="0" smtClean="0"/>
              <a:t>申請專利範圍解釋</a:t>
            </a:r>
            <a:r>
              <a:rPr lang="en-US" altLang="zh-TW" dirty="0" smtClean="0"/>
              <a:t> – </a:t>
            </a:r>
            <a:r>
              <a:rPr lang="zh-TW" altLang="en-US" dirty="0" smtClean="0"/>
              <a:t>請求項差異化原則</a:t>
            </a:r>
            <a:endParaRPr kumimoji="1"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30</a:t>
            </a:fld>
            <a:endParaRPr lang="zh-TW" altLang="en-US"/>
          </a:p>
        </p:txBody>
      </p:sp>
    </p:spTree>
    <p:extLst>
      <p:ext uri="{BB962C8B-B14F-4D97-AF65-F5344CB8AC3E}">
        <p14:creationId xmlns:p14="http://schemas.microsoft.com/office/powerpoint/2010/main" val="5504223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請求項其他注意事項</a:t>
            </a:r>
          </a:p>
        </p:txBody>
      </p:sp>
      <p:sp>
        <p:nvSpPr>
          <p:cNvPr id="3" name="內容版面配置區 2"/>
          <p:cNvSpPr>
            <a:spLocks noGrp="1"/>
          </p:cNvSpPr>
          <p:nvPr>
            <p:ph idx="1"/>
          </p:nvPr>
        </p:nvSpPr>
        <p:spPr/>
        <p:txBody>
          <a:bodyPr/>
          <a:lstStyle/>
          <a:p>
            <a:r>
              <a:rPr lang="zh-TW" altLang="en-US" dirty="0" smtClean="0"/>
              <a:t>用字：</a:t>
            </a:r>
            <a:endParaRPr lang="en-US" altLang="zh-TW" dirty="0" smtClean="0"/>
          </a:p>
          <a:p>
            <a:pPr lvl="1"/>
            <a:r>
              <a:rPr lang="zh-TW" altLang="en-US" dirty="0" smtClean="0"/>
              <a:t>上位用語</a:t>
            </a:r>
            <a:r>
              <a:rPr lang="en-US" altLang="zh-TW" dirty="0" smtClean="0"/>
              <a:t> – </a:t>
            </a:r>
            <a:r>
              <a:rPr lang="zh-TW" altLang="en-US" dirty="0" smtClean="0"/>
              <a:t>範圍選擇</a:t>
            </a:r>
            <a:endParaRPr lang="en-US" altLang="zh-TW" dirty="0" smtClean="0"/>
          </a:p>
          <a:p>
            <a:pPr lvl="1"/>
            <a:r>
              <a:rPr lang="zh-TW" altLang="en-US" dirty="0" smtClean="0"/>
              <a:t>那些</a:t>
            </a:r>
            <a:r>
              <a:rPr lang="zh-TW" altLang="en-US" dirty="0" smtClean="0"/>
              <a:t>字最好不要用？</a:t>
            </a:r>
            <a:endParaRPr lang="en-US" altLang="zh-TW" dirty="0" smtClean="0"/>
          </a:p>
          <a:p>
            <a:r>
              <a:rPr lang="zh-TW" altLang="en-US" dirty="0"/>
              <a:t>條件</a:t>
            </a:r>
            <a:r>
              <a:rPr lang="zh-TW" altLang="en-US" dirty="0" smtClean="0"/>
              <a:t>範圍：</a:t>
            </a:r>
            <a:endParaRPr lang="en-US" altLang="zh-TW" dirty="0" smtClean="0"/>
          </a:p>
          <a:p>
            <a:pPr lvl="1"/>
            <a:r>
              <a:rPr lang="zh-TW" altLang="en-US" dirty="0" smtClean="0"/>
              <a:t>最好均有上限與下限</a:t>
            </a:r>
            <a:endParaRPr lang="en-US" altLang="zh-TW" dirty="0" smtClean="0"/>
          </a:p>
          <a:p>
            <a:r>
              <a:rPr lang="zh-TW" altLang="en-US" dirty="0" smtClean="0"/>
              <a:t>避免不明確的表達方式</a:t>
            </a:r>
            <a:endParaRPr lang="en-US" altLang="zh-TW" dirty="0" smtClean="0"/>
          </a:p>
          <a:p>
            <a:pPr lvl="1"/>
            <a:r>
              <a:rPr lang="zh-TW" altLang="en-US" dirty="0" smtClean="0"/>
              <a:t>類似、約、</a:t>
            </a:r>
            <a:r>
              <a:rPr lang="zh-TW" altLang="en-US" dirty="0" smtClean="0"/>
              <a:t>等</a:t>
            </a:r>
            <a:endParaRPr lang="en-US" altLang="zh-TW" dirty="0" smtClean="0"/>
          </a:p>
          <a:p>
            <a:r>
              <a:rPr lang="zh-TW" altLang="en-US" dirty="0" smtClean="0"/>
              <a:t>技術描述的正確性及一致性</a:t>
            </a: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31</a:t>
            </a:fld>
            <a:endParaRPr lang="zh-TW" altLang="en-US"/>
          </a:p>
        </p:txBody>
      </p:sp>
    </p:spTree>
    <p:extLst>
      <p:ext uri="{BB962C8B-B14F-4D97-AF65-F5344CB8AC3E}">
        <p14:creationId xmlns:p14="http://schemas.microsoft.com/office/powerpoint/2010/main" val="2275489668"/>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用字</a:t>
            </a:r>
          </a:p>
        </p:txBody>
      </p:sp>
      <p:sp>
        <p:nvSpPr>
          <p:cNvPr id="3" name="內容版面配置區 2"/>
          <p:cNvSpPr>
            <a:spLocks noGrp="1"/>
          </p:cNvSpPr>
          <p:nvPr>
            <p:ph idx="1"/>
          </p:nvPr>
        </p:nvSpPr>
        <p:spPr/>
        <p:txBody>
          <a:bodyPr>
            <a:normAutofit/>
          </a:bodyPr>
          <a:lstStyle/>
          <a:p>
            <a:r>
              <a:rPr lang="zh-TW" altLang="en-US" dirty="0" smtClean="0"/>
              <a:t>最好不要用的字：</a:t>
            </a:r>
            <a:endParaRPr lang="en-US" altLang="zh-TW" dirty="0" smtClean="0"/>
          </a:p>
          <a:p>
            <a:pPr lvl="1"/>
            <a:r>
              <a:rPr lang="zh-TW" altLang="en-US" dirty="0" smtClean="0"/>
              <a:t>程度敘述用語</a:t>
            </a:r>
            <a:r>
              <a:rPr lang="zh-TW" altLang="en-US" dirty="0" smtClean="0"/>
              <a:t>：</a:t>
            </a:r>
            <a:endParaRPr lang="en-US" altLang="zh-TW" dirty="0" smtClean="0"/>
          </a:p>
          <a:p>
            <a:pPr lvl="2"/>
            <a:r>
              <a:rPr lang="zh-TW" altLang="en-US" dirty="0" smtClean="0"/>
              <a:t>避免快、慢、長、短、高、寬、完全 </a:t>
            </a:r>
            <a:r>
              <a:rPr lang="en-US" altLang="zh-TW" dirty="0" smtClean="0"/>
              <a:t>(perfect)</a:t>
            </a:r>
            <a:r>
              <a:rPr lang="zh-TW" altLang="en-US" dirty="0" smtClean="0"/>
              <a:t>等用語</a:t>
            </a:r>
            <a:endParaRPr lang="en-US" altLang="zh-TW" dirty="0" smtClean="0"/>
          </a:p>
          <a:p>
            <a:pPr lvl="2"/>
            <a:r>
              <a:rPr lang="zh-TW" altLang="en-US" dirty="0" smtClean="0"/>
              <a:t>請求項：一</a:t>
            </a:r>
            <a:r>
              <a:rPr lang="zh-TW" altLang="en-US" b="1" u="sng" dirty="0" smtClean="0"/>
              <a:t>長</a:t>
            </a:r>
            <a:r>
              <a:rPr lang="zh-TW" altLang="en-US" dirty="0" smtClean="0"/>
              <a:t>塊木頭 </a:t>
            </a:r>
            <a:r>
              <a:rPr lang="en-US" altLang="zh-TW" dirty="0" smtClean="0"/>
              <a:t>(“</a:t>
            </a:r>
            <a:r>
              <a:rPr lang="en-US" altLang="zh-TW" dirty="0"/>
              <a:t>a long piece of wood</a:t>
            </a:r>
            <a:r>
              <a:rPr lang="en-US" altLang="zh-TW" dirty="0" smtClean="0"/>
              <a:t>.”)</a:t>
            </a:r>
          </a:p>
          <a:p>
            <a:pPr lvl="3"/>
            <a:r>
              <a:rPr lang="zh-TW" altLang="en-US" dirty="0"/>
              <a:t>審查</a:t>
            </a:r>
            <a:r>
              <a:rPr lang="zh-TW" altLang="en-US" dirty="0" smtClean="0"/>
              <a:t>委員：會忽視</a:t>
            </a:r>
            <a:r>
              <a:rPr lang="zh-TW" altLang="en-US" b="1" u="sng" dirty="0" smtClean="0"/>
              <a:t>長</a:t>
            </a:r>
            <a:r>
              <a:rPr lang="zh-TW" altLang="en-US" dirty="0" smtClean="0"/>
              <a:t>的限制，認為等同於一塊木頭</a:t>
            </a:r>
            <a:endParaRPr lang="en-US" altLang="zh-TW" dirty="0" smtClean="0"/>
          </a:p>
          <a:p>
            <a:pPr lvl="3"/>
            <a:r>
              <a:rPr lang="zh-TW" altLang="en-US" dirty="0"/>
              <a:t>侵權</a:t>
            </a:r>
            <a:r>
              <a:rPr lang="zh-TW" altLang="en-US" dirty="0" smtClean="0"/>
              <a:t>者：會主張雖然有用木頭，但不是長的。</a:t>
            </a:r>
            <a:endParaRPr lang="en-US" altLang="zh-TW" dirty="0"/>
          </a:p>
          <a:p>
            <a:pPr lvl="2"/>
            <a:endParaRPr lang="en-US" altLang="zh-TW" dirty="0" smtClean="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32</a:t>
            </a:fld>
            <a:endParaRPr lang="zh-TW" altLang="en-US"/>
          </a:p>
        </p:txBody>
      </p:sp>
    </p:spTree>
    <p:extLst>
      <p:ext uri="{BB962C8B-B14F-4D97-AF65-F5344CB8AC3E}">
        <p14:creationId xmlns:p14="http://schemas.microsoft.com/office/powerpoint/2010/main" val="487643463"/>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條件</a:t>
            </a:r>
            <a:r>
              <a:rPr lang="zh-TW" altLang="en-US" dirty="0" smtClean="0"/>
              <a:t>範圍</a:t>
            </a:r>
            <a:endParaRPr lang="zh-TW" altLang="en-US" dirty="0"/>
          </a:p>
        </p:txBody>
      </p:sp>
      <p:sp>
        <p:nvSpPr>
          <p:cNvPr id="3" name="內容版面配置區 2"/>
          <p:cNvSpPr>
            <a:spLocks noGrp="1"/>
          </p:cNvSpPr>
          <p:nvPr>
            <p:ph idx="1"/>
          </p:nvPr>
        </p:nvSpPr>
        <p:spPr>
          <a:xfrm>
            <a:off x="457200" y="1268760"/>
            <a:ext cx="8229600" cy="4857403"/>
          </a:xfrm>
        </p:spPr>
        <p:txBody>
          <a:bodyPr>
            <a:normAutofit fontScale="77500" lnSpcReduction="20000"/>
          </a:bodyPr>
          <a:lstStyle/>
          <a:p>
            <a:pPr marL="342900" lvl="1" indent="-342900" algn="just">
              <a:buFont typeface="Arial" pitchFamily="34" charset="0"/>
              <a:buChar char="•"/>
            </a:pPr>
            <a:r>
              <a:rPr lang="zh-TW" altLang="en-US" sz="3300" dirty="0" smtClean="0"/>
              <a:t>最好均</a:t>
            </a:r>
            <a:r>
              <a:rPr lang="zh-TW" altLang="en-US" sz="3300" dirty="0"/>
              <a:t>有</a:t>
            </a:r>
            <a:r>
              <a:rPr lang="zh-TW" altLang="en-US" sz="3300" u="sng" dirty="0"/>
              <a:t>上限</a:t>
            </a:r>
            <a:r>
              <a:rPr lang="zh-TW" altLang="en-US" sz="3300" dirty="0"/>
              <a:t>與</a:t>
            </a:r>
            <a:r>
              <a:rPr lang="zh-TW" altLang="en-US" sz="3300" u="sng" dirty="0" smtClean="0"/>
              <a:t>下限</a:t>
            </a:r>
            <a:r>
              <a:rPr lang="zh-TW" altLang="en-US" sz="3300" dirty="0" smtClean="0"/>
              <a:t>，除非此類用語已為通常知識者所瞭解，否則會被認為不明確</a:t>
            </a:r>
            <a:endParaRPr lang="en-US" altLang="zh-TW" sz="3300" dirty="0" smtClean="0"/>
          </a:p>
          <a:p>
            <a:pPr marL="342900" lvl="1" indent="-342900" algn="just">
              <a:buFont typeface="Arial" pitchFamily="34" charset="0"/>
              <a:buChar char="•"/>
            </a:pPr>
            <a:r>
              <a:rPr lang="zh-TW" altLang="en-US" sz="3300" dirty="0" smtClean="0"/>
              <a:t>相關</a:t>
            </a:r>
            <a:r>
              <a:rPr lang="zh-TW" altLang="en-US" sz="3300" dirty="0"/>
              <a:t>用語： 「大於</a:t>
            </a:r>
            <a:r>
              <a:rPr lang="en-US" altLang="zh-TW" sz="3300" dirty="0"/>
              <a:t>……</a:t>
            </a:r>
            <a:r>
              <a:rPr lang="zh-TW" altLang="en-US" sz="3300" dirty="0"/>
              <a:t>」、「小於</a:t>
            </a:r>
            <a:r>
              <a:rPr lang="en-US" altLang="zh-TW" sz="3300" dirty="0"/>
              <a:t>……</a:t>
            </a:r>
            <a:r>
              <a:rPr lang="zh-TW" altLang="en-US" sz="3300" dirty="0"/>
              <a:t>」、「</a:t>
            </a:r>
            <a:r>
              <a:rPr lang="zh-TW" altLang="en-US" sz="3300" dirty="0" smtClean="0"/>
              <a:t>至少</a:t>
            </a:r>
            <a:r>
              <a:rPr lang="en-US" altLang="zh-TW" sz="3300" dirty="0" smtClean="0"/>
              <a:t>……</a:t>
            </a:r>
            <a:r>
              <a:rPr lang="zh-TW" altLang="en-US" sz="3300" dirty="0"/>
              <a:t>」、「</a:t>
            </a:r>
            <a:r>
              <a:rPr lang="zh-TW" altLang="en-US" sz="3300" dirty="0" smtClean="0"/>
              <a:t>至多</a:t>
            </a:r>
            <a:r>
              <a:rPr lang="en-US" altLang="zh-TW" sz="3300" dirty="0"/>
              <a:t>……</a:t>
            </a:r>
            <a:r>
              <a:rPr lang="zh-TW" altLang="en-US" sz="3300" dirty="0"/>
              <a:t>」、「</a:t>
            </a:r>
            <a:r>
              <a:rPr lang="en-US" altLang="zh-TW" sz="3300" dirty="0"/>
              <a:t>……</a:t>
            </a:r>
            <a:r>
              <a:rPr lang="zh-TW" altLang="en-US" sz="3300" dirty="0"/>
              <a:t>以上」、「</a:t>
            </a:r>
            <a:r>
              <a:rPr lang="en-US" altLang="zh-TW" sz="3300" dirty="0"/>
              <a:t>……</a:t>
            </a:r>
            <a:r>
              <a:rPr lang="zh-TW" altLang="en-US" sz="3300" dirty="0"/>
              <a:t>以下</a:t>
            </a:r>
            <a:r>
              <a:rPr lang="zh-TW" altLang="en-US" sz="3300" dirty="0" smtClean="0"/>
              <a:t>」</a:t>
            </a:r>
            <a:endParaRPr lang="en-US" altLang="zh-TW" sz="3300" dirty="0" smtClean="0"/>
          </a:p>
          <a:p>
            <a:pPr marL="342900" lvl="1" indent="-342900">
              <a:buFont typeface="Arial" pitchFamily="34" charset="0"/>
              <a:buChar char="•"/>
            </a:pPr>
            <a:endParaRPr lang="en-US" altLang="zh-TW" dirty="0"/>
          </a:p>
          <a:p>
            <a:pPr marL="400050" lvl="1" indent="-400050"/>
            <a:r>
              <a:rPr lang="zh-TW" altLang="en-US" sz="3000" dirty="0" smtClean="0"/>
              <a:t>請求項：一種</a:t>
            </a:r>
            <a:r>
              <a:rPr lang="zh-TW" altLang="en-US" sz="3000" dirty="0"/>
              <a:t>清潔劑組成物，包含成分</a:t>
            </a:r>
            <a:r>
              <a:rPr lang="en-US" altLang="zh-TW" sz="3000" dirty="0"/>
              <a:t>A</a:t>
            </a:r>
            <a:r>
              <a:rPr lang="zh-TW" altLang="en-US" sz="3000" dirty="0"/>
              <a:t>及成分</a:t>
            </a:r>
            <a:r>
              <a:rPr lang="en-US" altLang="zh-TW" sz="3000" dirty="0"/>
              <a:t>B</a:t>
            </a:r>
            <a:r>
              <a:rPr lang="zh-TW" altLang="en-US" sz="3000" dirty="0"/>
              <a:t>，其中成分</a:t>
            </a:r>
            <a:r>
              <a:rPr lang="en-US" altLang="zh-TW" sz="3000" dirty="0"/>
              <a:t>A</a:t>
            </a:r>
            <a:r>
              <a:rPr lang="zh-TW" altLang="en-US" sz="3000" dirty="0"/>
              <a:t>之含量</a:t>
            </a:r>
            <a:r>
              <a:rPr lang="zh-TW" altLang="en-US" sz="3000" dirty="0" smtClean="0"/>
              <a:t>為</a:t>
            </a:r>
            <a:r>
              <a:rPr lang="en-US" altLang="zh-TW" sz="3000" dirty="0" smtClean="0"/>
              <a:t>80</a:t>
            </a:r>
            <a:r>
              <a:rPr lang="zh-TW" altLang="en-US" sz="3000" dirty="0"/>
              <a:t>至</a:t>
            </a:r>
            <a:r>
              <a:rPr lang="en-US" altLang="zh-TW" sz="3000" dirty="0"/>
              <a:t>90</a:t>
            </a:r>
            <a:r>
              <a:rPr lang="zh-TW" altLang="en-US" sz="3000" dirty="0"/>
              <a:t>重量</a:t>
            </a:r>
            <a:r>
              <a:rPr lang="en-US" altLang="zh-TW" sz="3000" dirty="0"/>
              <a:t>%</a:t>
            </a:r>
            <a:r>
              <a:rPr lang="zh-TW" altLang="en-US" sz="3000" dirty="0"/>
              <a:t>，成分</a:t>
            </a:r>
            <a:r>
              <a:rPr lang="en-US" altLang="zh-TW" sz="3000" dirty="0"/>
              <a:t>B</a:t>
            </a:r>
            <a:r>
              <a:rPr lang="zh-TW" altLang="en-US" sz="3000" dirty="0"/>
              <a:t>之含量為</a:t>
            </a:r>
            <a:r>
              <a:rPr lang="zh-TW" altLang="en-US" sz="3000" b="1" u="sng" dirty="0">
                <a:solidFill>
                  <a:srgbClr val="FF0000"/>
                </a:solidFill>
              </a:rPr>
              <a:t>至多</a:t>
            </a:r>
            <a:r>
              <a:rPr lang="en-US" altLang="zh-TW" sz="3000" dirty="0"/>
              <a:t>10</a:t>
            </a:r>
            <a:r>
              <a:rPr lang="zh-TW" altLang="en-US" sz="3000" dirty="0"/>
              <a:t>重量</a:t>
            </a:r>
            <a:r>
              <a:rPr lang="en-US" altLang="zh-TW" sz="3000" dirty="0"/>
              <a:t>%</a:t>
            </a:r>
            <a:r>
              <a:rPr lang="zh-TW" altLang="en-US" sz="3000" dirty="0"/>
              <a:t>。</a:t>
            </a:r>
          </a:p>
          <a:p>
            <a:pPr marL="0" indent="0">
              <a:buNone/>
            </a:pPr>
            <a:r>
              <a:rPr lang="zh-TW" altLang="en-US" dirty="0" smtClean="0"/>
              <a:t>  </a:t>
            </a:r>
            <a:endParaRPr lang="en-US" altLang="zh-TW" dirty="0"/>
          </a:p>
          <a:p>
            <a:pPr lvl="1"/>
            <a:r>
              <a:rPr lang="zh-TW" altLang="en-US" dirty="0"/>
              <a:t>「至多</a:t>
            </a:r>
            <a:r>
              <a:rPr lang="en-US" altLang="zh-TW" dirty="0"/>
              <a:t>……</a:t>
            </a:r>
            <a:r>
              <a:rPr lang="zh-TW" altLang="en-US" dirty="0" smtClean="0"/>
              <a:t>」</a:t>
            </a:r>
            <a:r>
              <a:rPr lang="zh-TW" altLang="en-US" u="sng" dirty="0" smtClean="0"/>
              <a:t>只有上限</a:t>
            </a:r>
            <a:r>
              <a:rPr lang="zh-TW" altLang="en-US" dirty="0" smtClean="0"/>
              <a:t>，沒有下限，</a:t>
            </a:r>
            <a:r>
              <a:rPr lang="zh-TW" altLang="en-US" u="sng" dirty="0" smtClean="0"/>
              <a:t>下限可能是</a:t>
            </a:r>
            <a:r>
              <a:rPr lang="en-US" altLang="zh-TW" u="sng" dirty="0" smtClean="0"/>
              <a:t>0%</a:t>
            </a:r>
            <a:r>
              <a:rPr lang="zh-TW" altLang="en-US" dirty="0" smtClean="0"/>
              <a:t>，則</a:t>
            </a:r>
            <a:r>
              <a:rPr lang="zh-TW" altLang="en-US" dirty="0"/>
              <a:t>成分</a:t>
            </a:r>
            <a:r>
              <a:rPr lang="en-US" altLang="zh-TW" dirty="0" smtClean="0"/>
              <a:t>B</a:t>
            </a:r>
            <a:r>
              <a:rPr lang="zh-TW" altLang="en-US" dirty="0" smtClean="0"/>
              <a:t>不存在</a:t>
            </a:r>
            <a:endParaRPr lang="en-US" altLang="zh-TW" dirty="0" smtClean="0"/>
          </a:p>
          <a:p>
            <a:pPr lvl="1"/>
            <a:r>
              <a:rPr lang="zh-TW" altLang="en-US" dirty="0" smtClean="0"/>
              <a:t>說明書</a:t>
            </a:r>
            <a:r>
              <a:rPr lang="zh-TW" altLang="en-US" dirty="0"/>
              <a:t>記載該成分</a:t>
            </a:r>
            <a:r>
              <a:rPr lang="en-US" altLang="zh-TW" u="sng" dirty="0"/>
              <a:t>B</a:t>
            </a:r>
            <a:r>
              <a:rPr lang="zh-TW" altLang="en-US" u="sng" dirty="0" smtClean="0"/>
              <a:t>為不可</a:t>
            </a:r>
            <a:r>
              <a:rPr lang="zh-TW" altLang="en-US" u="sng" dirty="0"/>
              <a:t>或缺之成分</a:t>
            </a:r>
            <a:r>
              <a:rPr lang="zh-TW" altLang="en-US" dirty="0" smtClean="0"/>
              <a:t>，則會和請求項產生矛盾，導致請求項不明確</a:t>
            </a:r>
            <a:endParaRPr lang="en-US" altLang="zh-TW" dirty="0" smtClean="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33</a:t>
            </a:fld>
            <a:endParaRPr lang="zh-TW" altLang="en-US"/>
          </a:p>
        </p:txBody>
      </p:sp>
    </p:spTree>
    <p:extLst>
      <p:ext uri="{BB962C8B-B14F-4D97-AF65-F5344CB8AC3E}">
        <p14:creationId xmlns:p14="http://schemas.microsoft.com/office/powerpoint/2010/main" val="909770888"/>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條件範圍</a:t>
            </a:r>
          </a:p>
        </p:txBody>
      </p:sp>
      <p:sp>
        <p:nvSpPr>
          <p:cNvPr id="3" name="內容版面配置區 2"/>
          <p:cNvSpPr>
            <a:spLocks noGrp="1"/>
          </p:cNvSpPr>
          <p:nvPr>
            <p:ph idx="1"/>
          </p:nvPr>
        </p:nvSpPr>
        <p:spPr/>
        <p:txBody>
          <a:bodyPr>
            <a:normAutofit/>
          </a:bodyPr>
          <a:lstStyle/>
          <a:p>
            <a:pPr algn="just"/>
            <a:r>
              <a:rPr lang="zh-TW" altLang="en-US" dirty="0" smtClean="0"/>
              <a:t>若該技術領域中具有通常</a:t>
            </a:r>
            <a:r>
              <a:rPr lang="zh-TW" altLang="en-US" dirty="0"/>
              <a:t>知識者能瞭解其範圍，不會導致請求項不</a:t>
            </a:r>
            <a:r>
              <a:rPr lang="zh-TW" altLang="en-US" dirty="0" smtClean="0"/>
              <a:t>明確</a:t>
            </a:r>
            <a:endParaRPr lang="en-US" altLang="zh-TW" dirty="0" smtClean="0"/>
          </a:p>
          <a:p>
            <a:pPr marL="0" indent="0" algn="just">
              <a:buNone/>
            </a:pPr>
            <a:endParaRPr lang="en-US" altLang="zh-TW" dirty="0" smtClean="0"/>
          </a:p>
          <a:p>
            <a:pPr lvl="1" algn="just"/>
            <a:r>
              <a:rPr lang="zh-TW" altLang="en-US" dirty="0" smtClean="0"/>
              <a:t>請求項：一種</a:t>
            </a:r>
            <a:r>
              <a:rPr lang="zh-TW" altLang="en-US" dirty="0"/>
              <a:t>螺釘，包含釘頭、釘桿及釘尾，</a:t>
            </a:r>
            <a:r>
              <a:rPr lang="en-US" altLang="zh-TW" dirty="0"/>
              <a:t>……</a:t>
            </a:r>
            <a:r>
              <a:rPr lang="zh-TW" altLang="en-US" dirty="0"/>
              <a:t>其特徵為釘桿係具有二</a:t>
            </a:r>
            <a:r>
              <a:rPr lang="zh-TW" altLang="en-US" dirty="0" smtClean="0"/>
              <a:t>個</a:t>
            </a:r>
            <a:r>
              <a:rPr lang="zh-TW" altLang="en-US" b="1" u="sng" dirty="0" smtClean="0">
                <a:solidFill>
                  <a:srgbClr val="FF0000"/>
                </a:solidFill>
              </a:rPr>
              <a:t>以上</a:t>
            </a:r>
            <a:r>
              <a:rPr lang="zh-TW" altLang="en-US" dirty="0"/>
              <a:t>之凹槽者</a:t>
            </a:r>
            <a:r>
              <a:rPr lang="zh-TW" altLang="en-US" dirty="0" smtClean="0"/>
              <a:t>。</a:t>
            </a:r>
            <a:endParaRPr lang="en-US" altLang="zh-TW" dirty="0" smtClean="0"/>
          </a:p>
          <a:p>
            <a:pPr lvl="2" algn="just"/>
            <a:r>
              <a:rPr lang="zh-TW" altLang="en-US" dirty="0" smtClean="0"/>
              <a:t>「</a:t>
            </a:r>
            <a:r>
              <a:rPr lang="en-US" altLang="zh-TW" dirty="0" smtClean="0"/>
              <a:t>……</a:t>
            </a:r>
            <a:r>
              <a:rPr lang="zh-TW" altLang="en-US" dirty="0"/>
              <a:t>以上</a:t>
            </a:r>
            <a:r>
              <a:rPr lang="zh-TW" altLang="en-US" dirty="0" smtClean="0"/>
              <a:t>」為</a:t>
            </a:r>
            <a:r>
              <a:rPr lang="zh-TW" altLang="en-US" u="sng" dirty="0" smtClean="0"/>
              <a:t>下限</a:t>
            </a:r>
            <a:r>
              <a:rPr lang="zh-TW" altLang="en-US" dirty="0" smtClean="0"/>
              <a:t>之用語</a:t>
            </a:r>
            <a:endParaRPr lang="en-US" altLang="zh-TW" dirty="0"/>
          </a:p>
          <a:p>
            <a:pPr lvl="2"/>
            <a:r>
              <a:rPr lang="zh-TW" altLang="en-US" dirty="0" smtClean="0"/>
              <a:t>「</a:t>
            </a:r>
            <a:r>
              <a:rPr lang="en-US" altLang="zh-TW" dirty="0" smtClean="0"/>
              <a:t>……</a:t>
            </a:r>
            <a:r>
              <a:rPr lang="zh-TW" altLang="en-US" dirty="0"/>
              <a:t>以上」之用語係界定釘桿之凹槽</a:t>
            </a:r>
            <a:r>
              <a:rPr lang="zh-TW" altLang="en-US" dirty="0" smtClean="0"/>
              <a:t>數目，是該</a:t>
            </a:r>
            <a:r>
              <a:rPr lang="zh-TW" altLang="en-US" dirty="0"/>
              <a:t>技術領域中通常的表現</a:t>
            </a:r>
            <a:r>
              <a:rPr lang="zh-TW" altLang="en-US" dirty="0" smtClean="0"/>
              <a:t>方式，不會不明確</a:t>
            </a: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34</a:t>
            </a:fld>
            <a:endParaRPr lang="zh-TW" altLang="en-US"/>
          </a:p>
        </p:txBody>
      </p:sp>
    </p:spTree>
    <p:extLst>
      <p:ext uri="{BB962C8B-B14F-4D97-AF65-F5344CB8AC3E}">
        <p14:creationId xmlns:p14="http://schemas.microsoft.com/office/powerpoint/2010/main" val="3193044389"/>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條件範圍</a:t>
            </a:r>
            <a:endParaRPr kumimoji="1" lang="zh-TW" altLang="en-US" dirty="0"/>
          </a:p>
        </p:txBody>
      </p:sp>
      <p:sp>
        <p:nvSpPr>
          <p:cNvPr id="3" name="內容版面配置區 2"/>
          <p:cNvSpPr>
            <a:spLocks noGrp="1"/>
          </p:cNvSpPr>
          <p:nvPr>
            <p:ph idx="1"/>
          </p:nvPr>
        </p:nvSpPr>
        <p:spPr/>
        <p:txBody>
          <a:bodyPr/>
          <a:lstStyle/>
          <a:p>
            <a:r>
              <a:rPr kumimoji="1" lang="zh-TW" altLang="en-US" dirty="0" smtClean="0"/>
              <a:t>範圍的正確性</a:t>
            </a:r>
            <a:endParaRPr kumimoji="1" lang="en-US" altLang="zh-TW" dirty="0" smtClean="0"/>
          </a:p>
          <a:p>
            <a:pPr lvl="1"/>
            <a:r>
              <a:rPr lang="zh-TW" altLang="en-US" dirty="0" smtClean="0"/>
              <a:t>例</a:t>
            </a:r>
            <a:r>
              <a:rPr lang="en-US" altLang="zh-TW" dirty="0" smtClean="0"/>
              <a:t>1</a:t>
            </a:r>
            <a:r>
              <a:rPr lang="zh-TW" altLang="en-US" dirty="0" smtClean="0"/>
              <a:t>：一種組成物</a:t>
            </a:r>
            <a:r>
              <a:rPr lang="en-US" altLang="zh-TW" dirty="0" smtClean="0"/>
              <a:t>X</a:t>
            </a:r>
            <a:r>
              <a:rPr lang="zh-TW" altLang="en-US" dirty="0" smtClean="0"/>
              <a:t>，其由</a:t>
            </a:r>
            <a:r>
              <a:rPr lang="en-US" altLang="zh-TW" dirty="0" smtClean="0"/>
              <a:t>40</a:t>
            </a:r>
            <a:r>
              <a:rPr lang="zh-TW" altLang="en-US" dirty="0" smtClean="0"/>
              <a:t>至</a:t>
            </a:r>
            <a:r>
              <a:rPr lang="en-US" altLang="zh-TW" dirty="0" smtClean="0"/>
              <a:t>60</a:t>
            </a:r>
            <a:r>
              <a:rPr lang="zh-TW" altLang="en-US" dirty="0" smtClean="0"/>
              <a:t>重量百分比的</a:t>
            </a:r>
            <a:r>
              <a:rPr lang="en-US" altLang="zh-TW" dirty="0" smtClean="0"/>
              <a:t>A</a:t>
            </a:r>
            <a:r>
              <a:rPr lang="zh-TW" altLang="en-US" dirty="0" smtClean="0"/>
              <a:t>、</a:t>
            </a:r>
            <a:r>
              <a:rPr lang="en-US" altLang="zh-TW" dirty="0" smtClean="0"/>
              <a:t>30</a:t>
            </a:r>
            <a:r>
              <a:rPr lang="zh-TW" altLang="en-US" dirty="0" smtClean="0"/>
              <a:t>至</a:t>
            </a:r>
            <a:r>
              <a:rPr lang="en-US" altLang="zh-TW" dirty="0" smtClean="0"/>
              <a:t>50</a:t>
            </a:r>
            <a:r>
              <a:rPr lang="zh-TW" altLang="en-US" dirty="0" smtClean="0"/>
              <a:t>重量百分比的</a:t>
            </a:r>
            <a:r>
              <a:rPr lang="en-US" altLang="zh-TW" dirty="0" smtClean="0"/>
              <a:t>B</a:t>
            </a:r>
            <a:r>
              <a:rPr lang="zh-TW" altLang="en-US" dirty="0" smtClean="0"/>
              <a:t>及</a:t>
            </a:r>
            <a:r>
              <a:rPr lang="en-US" altLang="zh-TW" dirty="0" smtClean="0"/>
              <a:t>20</a:t>
            </a:r>
            <a:r>
              <a:rPr lang="zh-TW" altLang="en-US" dirty="0" smtClean="0"/>
              <a:t>至</a:t>
            </a:r>
            <a:r>
              <a:rPr lang="en-US" altLang="zh-TW" dirty="0" smtClean="0"/>
              <a:t>30</a:t>
            </a:r>
            <a:r>
              <a:rPr lang="zh-TW" altLang="en-US" dirty="0" smtClean="0"/>
              <a:t>重量百分比的</a:t>
            </a:r>
            <a:r>
              <a:rPr lang="en-US" altLang="zh-TW" dirty="0" smtClean="0"/>
              <a:t>C</a:t>
            </a:r>
            <a:r>
              <a:rPr lang="zh-TW" altLang="en-US" dirty="0" smtClean="0"/>
              <a:t>所組成</a:t>
            </a:r>
            <a:endParaRPr lang="en-US" altLang="zh-TW" dirty="0" smtClean="0"/>
          </a:p>
          <a:p>
            <a:pPr lvl="1"/>
            <a:r>
              <a:rPr kumimoji="1" lang="zh-TW" altLang="en-US" dirty="0" smtClean="0"/>
              <a:t>例</a:t>
            </a:r>
            <a:r>
              <a:rPr kumimoji="1" lang="en-US" altLang="zh-TW" dirty="0" smtClean="0"/>
              <a:t>2</a:t>
            </a:r>
            <a:r>
              <a:rPr kumimoji="1" lang="zh-TW" altLang="en-US" dirty="0" smtClean="0"/>
              <a:t>：</a:t>
            </a:r>
            <a:r>
              <a:rPr lang="zh-TW" altLang="en-US" dirty="0"/>
              <a:t>一種組成物</a:t>
            </a:r>
            <a:r>
              <a:rPr lang="en-US" altLang="zh-TW" dirty="0"/>
              <a:t>X</a:t>
            </a:r>
            <a:r>
              <a:rPr lang="zh-TW" altLang="en-US" dirty="0"/>
              <a:t>，其</a:t>
            </a:r>
            <a:r>
              <a:rPr lang="zh-TW" altLang="en-US" dirty="0" smtClean="0"/>
              <a:t>由</a:t>
            </a:r>
            <a:r>
              <a:rPr lang="en-US" altLang="zh-TW" dirty="0" smtClean="0"/>
              <a:t>10</a:t>
            </a:r>
            <a:r>
              <a:rPr lang="zh-TW" altLang="en-US" dirty="0" smtClean="0"/>
              <a:t>至</a:t>
            </a:r>
            <a:r>
              <a:rPr lang="en-US" altLang="zh-TW" dirty="0" smtClean="0"/>
              <a:t>30</a:t>
            </a:r>
            <a:r>
              <a:rPr lang="zh-TW" altLang="en-US" dirty="0"/>
              <a:t>重量百分比的</a:t>
            </a:r>
            <a:r>
              <a:rPr lang="en-US" altLang="zh-TW" dirty="0"/>
              <a:t>A</a:t>
            </a:r>
            <a:r>
              <a:rPr lang="zh-TW" altLang="en-US" dirty="0" smtClean="0"/>
              <a:t>、</a:t>
            </a:r>
            <a:r>
              <a:rPr lang="en-US" altLang="zh-TW" dirty="0" smtClean="0"/>
              <a:t>20</a:t>
            </a:r>
            <a:r>
              <a:rPr lang="zh-TW" altLang="en-US" dirty="0" smtClean="0"/>
              <a:t>至</a:t>
            </a:r>
            <a:r>
              <a:rPr lang="en-US" altLang="zh-TW" dirty="0" smtClean="0"/>
              <a:t>60</a:t>
            </a:r>
            <a:r>
              <a:rPr lang="zh-TW" altLang="en-US" dirty="0"/>
              <a:t>重量百分比的</a:t>
            </a:r>
            <a:r>
              <a:rPr lang="en-US" altLang="zh-TW" dirty="0"/>
              <a:t>B</a:t>
            </a:r>
            <a:r>
              <a:rPr lang="zh-TW" altLang="en-US" dirty="0" smtClean="0"/>
              <a:t>及</a:t>
            </a:r>
            <a:r>
              <a:rPr lang="en-US" altLang="zh-TW" dirty="0"/>
              <a:t>5</a:t>
            </a:r>
            <a:r>
              <a:rPr lang="zh-TW" altLang="en-US" dirty="0" smtClean="0"/>
              <a:t>至</a:t>
            </a:r>
            <a:r>
              <a:rPr lang="en-US" altLang="zh-TW" dirty="0" smtClean="0"/>
              <a:t>40</a:t>
            </a:r>
            <a:r>
              <a:rPr lang="zh-TW" altLang="en-US" dirty="0"/>
              <a:t>重量百分比的</a:t>
            </a:r>
            <a:r>
              <a:rPr lang="en-US" altLang="zh-TW" dirty="0"/>
              <a:t>C</a:t>
            </a:r>
            <a:r>
              <a:rPr lang="zh-TW" altLang="en-US" dirty="0"/>
              <a:t>所組成</a:t>
            </a:r>
            <a:endParaRPr lang="en-US" altLang="zh-TW" dirty="0"/>
          </a:p>
          <a:p>
            <a:pPr lvl="1"/>
            <a:endParaRPr kumimoji="1"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35</a:t>
            </a:fld>
            <a:endParaRPr lang="zh-TW" altLang="en-US"/>
          </a:p>
        </p:txBody>
      </p:sp>
    </p:spTree>
    <p:extLst>
      <p:ext uri="{BB962C8B-B14F-4D97-AF65-F5344CB8AC3E}">
        <p14:creationId xmlns:p14="http://schemas.microsoft.com/office/powerpoint/2010/main" val="28268960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避免不明確的表達</a:t>
            </a:r>
            <a:r>
              <a:rPr lang="zh-TW" altLang="en-US" dirty="0" smtClean="0"/>
              <a:t>方式</a:t>
            </a:r>
            <a:endParaRPr lang="zh-TW" altLang="en-US" dirty="0"/>
          </a:p>
        </p:txBody>
      </p:sp>
      <p:sp>
        <p:nvSpPr>
          <p:cNvPr id="3" name="內容版面配置區 2"/>
          <p:cNvSpPr>
            <a:spLocks noGrp="1"/>
          </p:cNvSpPr>
          <p:nvPr>
            <p:ph idx="1"/>
          </p:nvPr>
        </p:nvSpPr>
        <p:spPr/>
        <p:txBody>
          <a:bodyPr>
            <a:normAutofit lnSpcReduction="10000"/>
          </a:bodyPr>
          <a:lstStyle/>
          <a:p>
            <a:pPr marL="342900" lvl="1" indent="-342900">
              <a:buFont typeface="Arial" pitchFamily="34" charset="0"/>
              <a:buChar char="•"/>
            </a:pPr>
            <a:r>
              <a:rPr lang="zh-TW" altLang="en-US" sz="3500" dirty="0"/>
              <a:t>避免用：類似、約、等</a:t>
            </a:r>
          </a:p>
          <a:p>
            <a:pPr lvl="1" algn="just"/>
            <a:r>
              <a:rPr lang="zh-TW" altLang="en-US" sz="3000" dirty="0"/>
              <a:t>請求項：一種化合物</a:t>
            </a:r>
            <a:r>
              <a:rPr lang="en-US" altLang="zh-TW" sz="3000" dirty="0"/>
              <a:t>A</a:t>
            </a:r>
            <a:r>
              <a:rPr lang="zh-TW" altLang="en-US" sz="3000" dirty="0"/>
              <a:t>之製法，</a:t>
            </a:r>
            <a:r>
              <a:rPr lang="en-US" altLang="zh-TW" sz="3000" dirty="0"/>
              <a:t>……</a:t>
            </a:r>
            <a:r>
              <a:rPr lang="zh-TW" altLang="en-US" sz="3000" dirty="0"/>
              <a:t>，其反應條件為</a:t>
            </a:r>
            <a:r>
              <a:rPr lang="en-US" altLang="zh-TW" sz="3000" dirty="0"/>
              <a:t>……</a:t>
            </a:r>
            <a:r>
              <a:rPr lang="zh-TW" altLang="en-US" sz="3000" dirty="0"/>
              <a:t>溫度</a:t>
            </a:r>
            <a:r>
              <a:rPr lang="zh-TW" altLang="en-US" sz="3000" b="1" u="sng" dirty="0">
                <a:solidFill>
                  <a:srgbClr val="FF0000"/>
                </a:solidFill>
              </a:rPr>
              <a:t>大約</a:t>
            </a:r>
            <a:r>
              <a:rPr lang="zh-TW" altLang="en-US" sz="3000" dirty="0"/>
              <a:t>為</a:t>
            </a:r>
            <a:r>
              <a:rPr lang="en-US" altLang="zh-TW" sz="3000" dirty="0"/>
              <a:t>80</a:t>
            </a:r>
            <a:r>
              <a:rPr lang="zh-TW" altLang="en-US" sz="3000" dirty="0" smtClean="0"/>
              <a:t>至</a:t>
            </a:r>
            <a:r>
              <a:rPr lang="en-US" altLang="zh-TW" sz="3000" dirty="0" smtClean="0"/>
              <a:t>90</a:t>
            </a:r>
            <a:r>
              <a:rPr lang="en-US" altLang="zh-TW" sz="3000" dirty="0"/>
              <a:t>℃</a:t>
            </a:r>
            <a:r>
              <a:rPr lang="zh-TW" altLang="en-US" sz="3000" dirty="0" smtClean="0"/>
              <a:t>。</a:t>
            </a:r>
            <a:endParaRPr lang="en-US" altLang="zh-TW" sz="3000" dirty="0" smtClean="0"/>
          </a:p>
          <a:p>
            <a:pPr lvl="2" algn="just"/>
            <a:r>
              <a:rPr lang="zh-TW" altLang="en-US" sz="2600" dirty="0"/>
              <a:t>請求項中「大約</a:t>
            </a:r>
            <a:r>
              <a:rPr lang="en-US" altLang="zh-TW" sz="2600" dirty="0"/>
              <a:t>……</a:t>
            </a:r>
            <a:r>
              <a:rPr lang="zh-TW" altLang="en-US" sz="2600" dirty="0"/>
              <a:t>」之用語係界定製法中之溫度範圍</a:t>
            </a:r>
            <a:endParaRPr lang="en-US" altLang="zh-TW" sz="2600" dirty="0"/>
          </a:p>
          <a:p>
            <a:pPr lvl="2" algn="just"/>
            <a:r>
              <a:rPr lang="zh-TW" altLang="en-US" sz="2600" dirty="0" smtClean="0"/>
              <a:t>若</a:t>
            </a:r>
            <a:r>
              <a:rPr lang="zh-TW" altLang="en-US" sz="2600" u="sng" dirty="0" smtClean="0"/>
              <a:t>先前</a:t>
            </a:r>
            <a:r>
              <a:rPr lang="zh-TW" altLang="en-US" sz="2600" u="sng" dirty="0"/>
              <a:t>技術</a:t>
            </a:r>
            <a:r>
              <a:rPr lang="zh-TW" altLang="en-US" sz="2600" u="sng" dirty="0" smtClean="0"/>
              <a:t>中有</a:t>
            </a:r>
            <a:r>
              <a:rPr lang="zh-TW" altLang="en-US" sz="2600" u="sng" dirty="0"/>
              <a:t>相同</a:t>
            </a:r>
            <a:r>
              <a:rPr lang="zh-TW" altLang="en-US" sz="2600" u="sng" dirty="0" smtClean="0"/>
              <a:t>製法，</a:t>
            </a:r>
            <a:r>
              <a:rPr lang="zh-TW" altLang="en-US" sz="2600" u="sng" dirty="0"/>
              <a:t>溫度為</a:t>
            </a:r>
            <a:r>
              <a:rPr lang="en-US" altLang="zh-TW" sz="2600" u="sng" dirty="0"/>
              <a:t>75</a:t>
            </a:r>
            <a:r>
              <a:rPr lang="en-US" altLang="zh-TW" sz="2600" u="sng" dirty="0" smtClean="0"/>
              <a:t>℃</a:t>
            </a:r>
            <a:r>
              <a:rPr lang="zh-TW" altLang="en-US" sz="2600" dirty="0" smtClean="0"/>
              <a:t>：</a:t>
            </a:r>
            <a:r>
              <a:rPr lang="zh-TW" altLang="en-US" sz="2600" dirty="0"/>
              <a:t>具有通常知識者，認為請求項之範圍與先前技術無法區隔，導致請求項不明確。</a:t>
            </a:r>
            <a:endParaRPr lang="en-US" altLang="zh-TW" sz="2600" dirty="0" smtClean="0"/>
          </a:p>
          <a:p>
            <a:pPr lvl="2"/>
            <a:r>
              <a:rPr lang="zh-TW" altLang="en-US" sz="2600" dirty="0" smtClean="0"/>
              <a:t>若</a:t>
            </a:r>
            <a:r>
              <a:rPr lang="zh-TW" altLang="en-US" sz="2600" u="sng" dirty="0"/>
              <a:t>未發現先前</a:t>
            </a:r>
            <a:r>
              <a:rPr lang="zh-TW" altLang="en-US" sz="2600" u="sng" dirty="0" smtClean="0"/>
              <a:t>技術</a:t>
            </a:r>
            <a:r>
              <a:rPr lang="zh-TW" altLang="en-US" sz="2600" dirty="0" smtClean="0"/>
              <a:t>：若具有</a:t>
            </a:r>
            <a:r>
              <a:rPr lang="zh-TW" altLang="en-US" sz="2600" dirty="0"/>
              <a:t>通常知識者，能瞭解該「大約</a:t>
            </a:r>
            <a:r>
              <a:rPr lang="en-US" altLang="zh-TW" sz="2600" dirty="0" smtClean="0"/>
              <a:t>…</a:t>
            </a:r>
            <a:r>
              <a:rPr lang="zh-TW" altLang="en-US" sz="2600" dirty="0" smtClean="0"/>
              <a:t>」</a:t>
            </a:r>
            <a:r>
              <a:rPr lang="zh-TW" altLang="en-US" sz="2600" dirty="0"/>
              <a:t>之範圍時</a:t>
            </a:r>
            <a:r>
              <a:rPr lang="zh-TW" altLang="en-US" sz="2600" dirty="0" smtClean="0"/>
              <a:t>，則不會導致請求</a:t>
            </a:r>
            <a:r>
              <a:rPr lang="zh-TW" altLang="en-US" sz="2600" dirty="0"/>
              <a:t>項不明確。 </a:t>
            </a:r>
            <a:endParaRPr lang="en-US" altLang="zh-TW" sz="2600" dirty="0" smtClean="0"/>
          </a:p>
          <a:p>
            <a:pPr lvl="1" algn="just"/>
            <a:endParaRPr lang="en-US" altLang="zh-TW" sz="3000"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36</a:t>
            </a:fld>
            <a:endParaRPr lang="zh-TW" altLang="en-US"/>
          </a:p>
        </p:txBody>
      </p:sp>
    </p:spTree>
    <p:extLst>
      <p:ext uri="{BB962C8B-B14F-4D97-AF65-F5344CB8AC3E}">
        <p14:creationId xmlns:p14="http://schemas.microsoft.com/office/powerpoint/2010/main" val="1331935514"/>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solidFill>
                  <a:prstClr val="black"/>
                </a:solidFill>
              </a:rPr>
              <a:t>避免不明確的表達方式</a:t>
            </a:r>
            <a:endParaRPr lang="zh-TW" altLang="en-US" dirty="0"/>
          </a:p>
        </p:txBody>
      </p:sp>
      <p:sp>
        <p:nvSpPr>
          <p:cNvPr id="3" name="內容版面配置區 2"/>
          <p:cNvSpPr>
            <a:spLocks noGrp="1"/>
          </p:cNvSpPr>
          <p:nvPr>
            <p:ph idx="1"/>
          </p:nvPr>
        </p:nvSpPr>
        <p:spPr/>
        <p:txBody>
          <a:bodyPr/>
          <a:lstStyle/>
          <a:p>
            <a:pPr lvl="1" algn="just"/>
            <a:r>
              <a:rPr lang="zh-TW" altLang="en-US" dirty="0">
                <a:solidFill>
                  <a:prstClr val="black"/>
                </a:solidFill>
              </a:rPr>
              <a:t>請求項：一種研磨裝置，包含馬達、研磨頭、研磨平台</a:t>
            </a:r>
            <a:r>
              <a:rPr lang="en-US" altLang="zh-TW" dirty="0">
                <a:solidFill>
                  <a:prstClr val="black"/>
                </a:solidFill>
              </a:rPr>
              <a:t>……</a:t>
            </a:r>
            <a:r>
              <a:rPr lang="zh-TW" altLang="en-US" dirty="0">
                <a:solidFill>
                  <a:prstClr val="black"/>
                </a:solidFill>
              </a:rPr>
              <a:t>藉由馬達帶動研磨頭於研磨平台上進行研磨</a:t>
            </a:r>
            <a:r>
              <a:rPr lang="en-US" altLang="zh-TW" dirty="0">
                <a:solidFill>
                  <a:prstClr val="black"/>
                </a:solidFill>
              </a:rPr>
              <a:t>…</a:t>
            </a:r>
            <a:r>
              <a:rPr lang="zh-TW" altLang="en-US" dirty="0">
                <a:solidFill>
                  <a:prstClr val="black"/>
                </a:solidFill>
              </a:rPr>
              <a:t>，其中</a:t>
            </a:r>
            <a:r>
              <a:rPr lang="zh-TW" altLang="en-US" u="sng" dirty="0">
                <a:solidFill>
                  <a:prstClr val="black"/>
                </a:solidFill>
              </a:rPr>
              <a:t>該研磨頭有三花瓣、四花瓣、五花瓣</a:t>
            </a:r>
            <a:r>
              <a:rPr lang="zh-TW" altLang="en-US" b="1" u="sng" dirty="0">
                <a:solidFill>
                  <a:srgbClr val="FF0000"/>
                </a:solidFill>
              </a:rPr>
              <a:t>等</a:t>
            </a:r>
            <a:r>
              <a:rPr lang="zh-TW" altLang="en-US" dirty="0">
                <a:solidFill>
                  <a:prstClr val="black"/>
                </a:solidFill>
              </a:rPr>
              <a:t>形狀。</a:t>
            </a:r>
            <a:endParaRPr lang="en-US" altLang="zh-TW" dirty="0">
              <a:solidFill>
                <a:prstClr val="black"/>
              </a:solidFill>
            </a:endParaRPr>
          </a:p>
          <a:p>
            <a:pPr lvl="2"/>
            <a:r>
              <a:rPr lang="zh-TW" altLang="en-US" dirty="0">
                <a:solidFill>
                  <a:prstClr val="black"/>
                </a:solidFill>
              </a:rPr>
              <a:t>「等」之用語：界定研磨頭之形狀。</a:t>
            </a:r>
            <a:endParaRPr lang="en-US" altLang="zh-TW" dirty="0">
              <a:solidFill>
                <a:prstClr val="black"/>
              </a:solidFill>
            </a:endParaRPr>
          </a:p>
          <a:p>
            <a:pPr lvl="2"/>
            <a:r>
              <a:rPr lang="zh-TW" altLang="en-US" dirty="0">
                <a:solidFill>
                  <a:prstClr val="black"/>
                </a:solidFill>
              </a:rPr>
              <a:t>「等」之用語所界定之形狀數目不確定，通常知識者無法瞭解其範圍，導致請求項不明確。</a:t>
            </a:r>
          </a:p>
          <a:p>
            <a:pPr lvl="2"/>
            <a:r>
              <a:rPr lang="zh-TW" altLang="en-US" dirty="0">
                <a:solidFill>
                  <a:prstClr val="black"/>
                </a:solidFill>
              </a:rPr>
              <a:t>「等」改為「等三種」，即研磨頭之形狀限定為三花瓣、四花瓣、五花瓣，該「等」字為贅字，則不會導致請求項不明確。</a:t>
            </a:r>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37</a:t>
            </a:fld>
            <a:endParaRPr lang="zh-TW" altLang="en-US"/>
          </a:p>
        </p:txBody>
      </p:sp>
    </p:spTree>
    <p:extLst>
      <p:ext uri="{BB962C8B-B14F-4D97-AF65-F5344CB8AC3E}">
        <p14:creationId xmlns:p14="http://schemas.microsoft.com/office/powerpoint/2010/main" val="1505492516"/>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技術描述的正確性及</a:t>
            </a:r>
            <a:r>
              <a:rPr lang="zh-TW" altLang="en-US" dirty="0" smtClean="0"/>
              <a:t>一致性</a:t>
            </a:r>
            <a:endParaRPr kumimoji="1" lang="zh-TW" altLang="en-US" dirty="0"/>
          </a:p>
        </p:txBody>
      </p:sp>
      <p:sp>
        <p:nvSpPr>
          <p:cNvPr id="3" name="內容版面配置區 2"/>
          <p:cNvSpPr>
            <a:spLocks noGrp="1"/>
          </p:cNvSpPr>
          <p:nvPr>
            <p:ph idx="1"/>
          </p:nvPr>
        </p:nvSpPr>
        <p:spPr/>
        <p:txBody>
          <a:bodyPr/>
          <a:lstStyle/>
          <a:p>
            <a:r>
              <a:rPr kumimoji="1" lang="zh-TW" altLang="en-US" dirty="0" smtClean="0"/>
              <a:t>正確性</a:t>
            </a:r>
            <a:endParaRPr kumimoji="1" lang="en-US" altLang="zh-TW" dirty="0" smtClean="0"/>
          </a:p>
          <a:p>
            <a:pPr lvl="1"/>
            <a:r>
              <a:rPr lang="zh-TW" altLang="en-US" dirty="0" smtClean="0"/>
              <a:t>真的是我們想表達的意思嗎？</a:t>
            </a:r>
            <a:endParaRPr lang="en-US" altLang="zh-TW" dirty="0" smtClean="0"/>
          </a:p>
          <a:p>
            <a:pPr lvl="1"/>
            <a:r>
              <a:rPr kumimoji="1" lang="zh-TW" altLang="en-US" dirty="0" smtClean="0"/>
              <a:t>虛元件的使用</a:t>
            </a:r>
            <a:endParaRPr kumimoji="1" lang="en-US" altLang="zh-TW" dirty="0" smtClean="0"/>
          </a:p>
          <a:p>
            <a:r>
              <a:rPr lang="zh-TW" altLang="en-US" dirty="0" smtClean="0"/>
              <a:t>一致性</a:t>
            </a:r>
            <a:endParaRPr lang="en-US" altLang="zh-TW" dirty="0" smtClean="0"/>
          </a:p>
          <a:p>
            <a:pPr lvl="1"/>
            <a:r>
              <a:rPr kumimoji="1" lang="zh-TW" altLang="en-US" dirty="0" smtClean="0"/>
              <a:t>用語是否一致</a:t>
            </a:r>
            <a:endParaRPr kumimoji="1" lang="en-US" altLang="zh-TW" dirty="0" smtClean="0"/>
          </a:p>
          <a:p>
            <a:pPr lvl="1"/>
            <a:r>
              <a:rPr lang="zh-TW" altLang="en-US" dirty="0" smtClean="0"/>
              <a:t>技術關係是否前後矛盾</a:t>
            </a:r>
            <a:endParaRPr kumimoji="1"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38</a:t>
            </a:fld>
            <a:endParaRPr lang="zh-TW" altLang="en-US"/>
          </a:p>
        </p:txBody>
      </p:sp>
    </p:spTree>
    <p:extLst>
      <p:ext uri="{BB962C8B-B14F-4D97-AF65-F5344CB8AC3E}">
        <p14:creationId xmlns:p14="http://schemas.microsoft.com/office/powerpoint/2010/main" val="30247909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lvl="0"/>
            <a:r>
              <a:rPr lang="zh-TW" altLang="zh-TW" dirty="0"/>
              <a:t>說明書及圖式</a:t>
            </a:r>
            <a:r>
              <a:rPr lang="zh-TW" altLang="en-US" dirty="0" smtClean="0"/>
              <a:t>注意事項</a:t>
            </a:r>
            <a:endParaRPr lang="zh-TW" altLang="en-US" dirty="0"/>
          </a:p>
        </p:txBody>
      </p:sp>
      <p:sp>
        <p:nvSpPr>
          <p:cNvPr id="3" name="文字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39</a:t>
            </a:fld>
            <a:endParaRPr lang="zh-TW" altLang="en-US"/>
          </a:p>
        </p:txBody>
      </p:sp>
    </p:spTree>
    <p:extLst>
      <p:ext uri="{BB962C8B-B14F-4D97-AF65-F5344CB8AC3E}">
        <p14:creationId xmlns:p14="http://schemas.microsoft.com/office/powerpoint/2010/main" val="73231146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專利制度概論</a:t>
            </a:r>
            <a:endParaRPr lang="zh-TW" altLang="en-US" dirty="0"/>
          </a:p>
        </p:txBody>
      </p:sp>
      <p:sp>
        <p:nvSpPr>
          <p:cNvPr id="3" name="內容版面配置區 2"/>
          <p:cNvSpPr>
            <a:spLocks noGrp="1"/>
          </p:cNvSpPr>
          <p:nvPr>
            <p:ph idx="1"/>
          </p:nvPr>
        </p:nvSpPr>
        <p:spPr>
          <a:xfrm>
            <a:off x="457200" y="1412776"/>
            <a:ext cx="8229600" cy="4713387"/>
          </a:xfrm>
        </p:spPr>
        <p:txBody>
          <a:bodyPr>
            <a:normAutofit fontScale="85000" lnSpcReduction="20000"/>
          </a:bodyPr>
          <a:lstStyle/>
          <a:p>
            <a:r>
              <a:rPr lang="zh-TW" altLang="en-US" dirty="0" smtClean="0"/>
              <a:t>制度目的：</a:t>
            </a:r>
            <a:endParaRPr lang="en-US" altLang="zh-TW" dirty="0" smtClean="0"/>
          </a:p>
          <a:p>
            <a:pPr lvl="1"/>
            <a:r>
              <a:rPr lang="zh-TW" altLang="en-US" dirty="0" smtClean="0"/>
              <a:t>給予</a:t>
            </a:r>
            <a:r>
              <a:rPr lang="zh-TW" altLang="en-US" u="sng" dirty="0" smtClean="0"/>
              <a:t>發明人</a:t>
            </a:r>
            <a:r>
              <a:rPr lang="zh-TW" altLang="en-US" dirty="0" smtClean="0"/>
              <a:t>一定之保護，激勵技術研發意願</a:t>
            </a:r>
            <a:endParaRPr lang="en-US" altLang="zh-TW" dirty="0" smtClean="0"/>
          </a:p>
          <a:p>
            <a:pPr lvl="1"/>
            <a:r>
              <a:rPr lang="zh-TW" altLang="en-US" u="sng" dirty="0" smtClean="0"/>
              <a:t>產業水準</a:t>
            </a:r>
            <a:r>
              <a:rPr lang="zh-TW" altLang="en-US" dirty="0" smtClean="0"/>
              <a:t>因技術</a:t>
            </a:r>
            <a:r>
              <a:rPr lang="zh-TW" altLang="en-US" u="sng" dirty="0" smtClean="0"/>
              <a:t>揭露</a:t>
            </a:r>
            <a:r>
              <a:rPr lang="zh-TW" altLang="en-US" dirty="0" smtClean="0"/>
              <a:t>而提升</a:t>
            </a:r>
            <a:endParaRPr lang="en-US" altLang="zh-TW" dirty="0" smtClean="0"/>
          </a:p>
          <a:p>
            <a:pPr lvl="1"/>
            <a:r>
              <a:rPr lang="zh-TW" altLang="en-US" dirty="0" smtClean="0"/>
              <a:t>調和</a:t>
            </a:r>
            <a:r>
              <a:rPr lang="zh-TW" altLang="en-US" u="sng" dirty="0" smtClean="0"/>
              <a:t>私益</a:t>
            </a:r>
            <a:r>
              <a:rPr lang="zh-TW" altLang="en-US" dirty="0" smtClean="0"/>
              <a:t>與</a:t>
            </a:r>
            <a:r>
              <a:rPr lang="zh-TW" altLang="en-US" u="sng" dirty="0" smtClean="0"/>
              <a:t>公益</a:t>
            </a:r>
            <a:endParaRPr lang="en-US" altLang="zh-TW" u="sng" dirty="0" smtClean="0"/>
          </a:p>
          <a:p>
            <a:pPr marL="457200" lvl="1" indent="0">
              <a:buNone/>
            </a:pPr>
            <a:endParaRPr lang="en-US" altLang="zh-TW" dirty="0" smtClean="0"/>
          </a:p>
          <a:p>
            <a:r>
              <a:rPr lang="zh-TW" altLang="en-US" dirty="0"/>
              <a:t>專利</a:t>
            </a:r>
            <a:r>
              <a:rPr lang="zh-TW" altLang="en-US" dirty="0" smtClean="0"/>
              <a:t>制度：</a:t>
            </a:r>
            <a:endParaRPr lang="en-US" altLang="zh-TW" dirty="0" smtClean="0"/>
          </a:p>
          <a:p>
            <a:pPr lvl="1"/>
            <a:r>
              <a:rPr lang="zh-TW" altLang="en-US" dirty="0" smtClean="0"/>
              <a:t>國家給予</a:t>
            </a:r>
            <a:r>
              <a:rPr lang="zh-TW" altLang="en-US" u="sng" dirty="0" smtClean="0"/>
              <a:t>排他權</a:t>
            </a:r>
            <a:r>
              <a:rPr lang="zh-TW" altLang="en-US" dirty="0" smtClean="0"/>
              <a:t>：</a:t>
            </a:r>
            <a:endParaRPr lang="en-US" altLang="zh-TW" dirty="0" smtClean="0"/>
          </a:p>
          <a:p>
            <a:pPr lvl="2"/>
            <a:r>
              <a:rPr lang="zh-TW" altLang="en-US" u="sng" dirty="0" smtClean="0"/>
              <a:t>符合要件</a:t>
            </a:r>
            <a:r>
              <a:rPr lang="zh-TW" altLang="en-US" dirty="0" smtClean="0"/>
              <a:t>的</a:t>
            </a:r>
            <a:r>
              <a:rPr lang="zh-TW" altLang="en-US" u="sng" dirty="0" smtClean="0"/>
              <a:t>技術</a:t>
            </a:r>
            <a:r>
              <a:rPr lang="zh-TW" altLang="en-US" dirty="0" smtClean="0"/>
              <a:t>內容，授予發明人</a:t>
            </a:r>
            <a:r>
              <a:rPr lang="zh-TW" altLang="en-US" u="sng" dirty="0" smtClean="0"/>
              <a:t>一定期間內</a:t>
            </a:r>
            <a:r>
              <a:rPr lang="zh-TW" altLang="en-US" dirty="0" smtClean="0"/>
              <a:t>之排除性權利</a:t>
            </a:r>
            <a:endParaRPr lang="en-US" altLang="zh-TW" dirty="0" smtClean="0"/>
          </a:p>
          <a:p>
            <a:pPr lvl="2"/>
            <a:r>
              <a:rPr lang="zh-TW" altLang="en-US" dirty="0" smtClean="0"/>
              <a:t>期間屆滿後，技術成為</a:t>
            </a:r>
            <a:r>
              <a:rPr lang="zh-TW" altLang="en-US" u="sng" dirty="0" smtClean="0"/>
              <a:t>公共財</a:t>
            </a:r>
            <a:r>
              <a:rPr lang="zh-TW" altLang="en-US" dirty="0" smtClean="0"/>
              <a:t>，供社會大眾任意實施</a:t>
            </a:r>
            <a:endParaRPr lang="en-US" altLang="zh-TW" dirty="0" smtClean="0"/>
          </a:p>
          <a:p>
            <a:pPr marL="914400" lvl="2" indent="0">
              <a:buNone/>
            </a:pPr>
            <a:endParaRPr lang="en-US" altLang="zh-TW" dirty="0" smtClean="0"/>
          </a:p>
          <a:p>
            <a:pPr lvl="1"/>
            <a:r>
              <a:rPr lang="zh-TW" altLang="en-US" dirty="0" smtClean="0"/>
              <a:t>發明人需</a:t>
            </a:r>
            <a:r>
              <a:rPr lang="zh-TW" altLang="en-US" u="sng" dirty="0" smtClean="0"/>
              <a:t>充分揭露</a:t>
            </a:r>
            <a:r>
              <a:rPr lang="zh-TW" altLang="en-US" dirty="0" smtClean="0"/>
              <a:t>：</a:t>
            </a:r>
            <a:endParaRPr lang="en-US" altLang="zh-TW" dirty="0" smtClean="0"/>
          </a:p>
          <a:p>
            <a:pPr lvl="2"/>
            <a:r>
              <a:rPr lang="zh-TW" altLang="en-US" dirty="0" smtClean="0"/>
              <a:t>發明人必須將將其技術內容充分揭露，以使社會大眾能瞭解及實施</a:t>
            </a: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4</a:t>
            </a:fld>
            <a:endParaRPr lang="zh-TW" altLang="en-US" dirty="0"/>
          </a:p>
        </p:txBody>
      </p:sp>
    </p:spTree>
    <p:extLst>
      <p:ext uri="{BB962C8B-B14F-4D97-AF65-F5344CB8AC3E}">
        <p14:creationId xmlns:p14="http://schemas.microsoft.com/office/powerpoint/2010/main" val="489166895"/>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專利說明書架構</a:t>
            </a:r>
            <a:endParaRPr lang="zh-TW" altLang="en-US" dirty="0"/>
          </a:p>
        </p:txBody>
      </p:sp>
      <p:sp>
        <p:nvSpPr>
          <p:cNvPr id="3" name="內容版面配置區 2"/>
          <p:cNvSpPr>
            <a:spLocks noGrp="1"/>
          </p:cNvSpPr>
          <p:nvPr>
            <p:ph idx="1"/>
          </p:nvPr>
        </p:nvSpPr>
        <p:spPr/>
        <p:txBody>
          <a:bodyPr>
            <a:normAutofit/>
          </a:bodyPr>
          <a:lstStyle/>
          <a:p>
            <a:pPr marL="0" lvl="0" indent="0">
              <a:buNone/>
            </a:pPr>
            <a:endParaRPr lang="zh-TW" altLang="zh-TW" dirty="0">
              <a:latin typeface="新細明體"/>
              <a:cs typeface="新細明體"/>
            </a:endParaRPr>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40</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421207594"/>
              </p:ext>
            </p:extLst>
          </p:nvPr>
        </p:nvGraphicFramePr>
        <p:xfrm>
          <a:off x="548496" y="1340768"/>
          <a:ext cx="8352928" cy="4959103"/>
        </p:xfrm>
        <a:graphic>
          <a:graphicData uri="http://schemas.openxmlformats.org/drawingml/2006/table">
            <a:tbl>
              <a:tblPr firstRow="1" firstCol="1" bandRow="1"/>
              <a:tblGrid>
                <a:gridCol w="2511336"/>
                <a:gridCol w="5841592"/>
              </a:tblGrid>
              <a:tr h="309944">
                <a:tc>
                  <a:txBody>
                    <a:bodyPr/>
                    <a:lstStyle/>
                    <a:p>
                      <a:pPr>
                        <a:spcAft>
                          <a:spcPts val="0"/>
                        </a:spcAft>
                      </a:pPr>
                      <a:r>
                        <a:rPr lang="zh-TW" sz="2000" kern="100" dirty="0">
                          <a:effectLst/>
                          <a:latin typeface="新細明體"/>
                          <a:cs typeface="新細明體"/>
                        </a:rPr>
                        <a:t>項目</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a:effectLst/>
                          <a:latin typeface="新細明體"/>
                          <a:cs typeface="新細明體"/>
                        </a:rPr>
                        <a:t>簡述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9944">
                <a:tc>
                  <a:txBody>
                    <a:bodyPr/>
                    <a:lstStyle/>
                    <a:p>
                      <a:pPr>
                        <a:spcAft>
                          <a:spcPts val="0"/>
                        </a:spcAft>
                      </a:pPr>
                      <a:r>
                        <a:rPr lang="zh-TW" sz="2000" kern="100" dirty="0">
                          <a:effectLst/>
                          <a:latin typeface="新細明體"/>
                          <a:cs typeface="新細明體"/>
                        </a:rPr>
                        <a:t>發明名稱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dirty="0">
                          <a:effectLst/>
                          <a:latin typeface="新細明體"/>
                          <a:cs typeface="新細明體"/>
                        </a:rPr>
                        <a:t>申請標的、不得包括非技術用語</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9888">
                <a:tc>
                  <a:txBody>
                    <a:bodyPr/>
                    <a:lstStyle/>
                    <a:p>
                      <a:pPr>
                        <a:spcAft>
                          <a:spcPts val="0"/>
                        </a:spcAft>
                      </a:pPr>
                      <a:r>
                        <a:rPr lang="zh-TW" sz="2000" kern="100" dirty="0">
                          <a:effectLst/>
                          <a:latin typeface="新細明體"/>
                          <a:cs typeface="新細明體"/>
                        </a:rPr>
                        <a:t>技術領域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dirty="0">
                          <a:effectLst/>
                          <a:latin typeface="新細明體"/>
                          <a:cs typeface="新細明體"/>
                        </a:rPr>
                        <a:t>應記載申請專利之發明所屬或直接應用的具體技術領域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9888">
                <a:tc>
                  <a:txBody>
                    <a:bodyPr/>
                    <a:lstStyle/>
                    <a:p>
                      <a:pPr>
                        <a:spcAft>
                          <a:spcPts val="0"/>
                        </a:spcAft>
                      </a:pPr>
                      <a:r>
                        <a:rPr lang="zh-TW" sz="2000" kern="100" dirty="0">
                          <a:effectLst/>
                          <a:latin typeface="新細明體"/>
                          <a:cs typeface="新細明體"/>
                        </a:rPr>
                        <a:t>先前技術</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dirty="0">
                          <a:effectLst/>
                          <a:latin typeface="新細明體"/>
                          <a:cs typeface="新細明體"/>
                        </a:rPr>
                        <a:t>客觀指出欲解決先前技術之問題與缺失，得檢送相關資料</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9888">
                <a:tc>
                  <a:txBody>
                    <a:bodyPr/>
                    <a:lstStyle/>
                    <a:p>
                      <a:pPr marL="0" algn="l" defTabSz="914400" rtl="0" eaLnBrk="1" latinLnBrk="0" hangingPunct="1">
                        <a:spcAft>
                          <a:spcPts val="0"/>
                        </a:spcAft>
                      </a:pPr>
                      <a:r>
                        <a:rPr lang="zh-TW" sz="2000" kern="100" dirty="0">
                          <a:solidFill>
                            <a:schemeClr val="tx1"/>
                          </a:solidFill>
                          <a:effectLst/>
                          <a:latin typeface="新細明體"/>
                          <a:ea typeface="+mn-ea"/>
                          <a:cs typeface="新細明體"/>
                        </a:rPr>
                        <a:t>發明內容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dirty="0">
                          <a:effectLst/>
                          <a:latin typeface="新細明體"/>
                          <a:cs typeface="新細明體"/>
                        </a:rPr>
                        <a:t>發明要解決之問題、解決問題之技術手段、對照先前技術之功效</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9888">
                <a:tc>
                  <a:txBody>
                    <a:bodyPr/>
                    <a:lstStyle/>
                    <a:p>
                      <a:pPr>
                        <a:spcAft>
                          <a:spcPts val="0"/>
                        </a:spcAft>
                      </a:pPr>
                      <a:r>
                        <a:rPr lang="zh-TW" sz="2000" kern="100">
                          <a:effectLst/>
                          <a:latin typeface="新細明體"/>
                          <a:cs typeface="新細明體"/>
                        </a:rPr>
                        <a:t>圖式簡單說明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dirty="0">
                          <a:effectLst/>
                          <a:latin typeface="新細明體"/>
                          <a:cs typeface="新細明體"/>
                        </a:rPr>
                        <a:t>有圖式者，以簡明之文字依序說明；無圖者，填「無」</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39775">
                <a:tc>
                  <a:txBody>
                    <a:bodyPr/>
                    <a:lstStyle/>
                    <a:p>
                      <a:pPr>
                        <a:spcAft>
                          <a:spcPts val="0"/>
                        </a:spcAft>
                      </a:pPr>
                      <a:r>
                        <a:rPr lang="zh-TW" sz="2000" b="1" u="sng" kern="100" dirty="0">
                          <a:effectLst/>
                          <a:latin typeface="新細明體"/>
                          <a:cs typeface="新細明體"/>
                        </a:rPr>
                        <a:t>實施方式 </a:t>
                      </a:r>
                      <a:r>
                        <a:rPr lang="en-US" sz="2000" b="1" u="sng" kern="100" dirty="0">
                          <a:effectLst/>
                          <a:latin typeface="新細明體"/>
                          <a:cs typeface="新細明體"/>
                        </a:rPr>
                        <a:t>(</a:t>
                      </a:r>
                      <a:r>
                        <a:rPr lang="zh-TW" sz="2000" b="1" u="sng" kern="100" dirty="0">
                          <a:effectLst/>
                          <a:latin typeface="新細明體"/>
                          <a:cs typeface="新細明體"/>
                        </a:rPr>
                        <a:t>重要</a:t>
                      </a:r>
                      <a:r>
                        <a:rPr lang="en-US" sz="2000" b="1" u="sng" kern="100" dirty="0">
                          <a:effectLst/>
                          <a:latin typeface="新細明體"/>
                          <a:cs typeface="新細明體"/>
                        </a:rPr>
                        <a:t>)</a:t>
                      </a:r>
                      <a:endParaRPr lang="zh-TW" sz="20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dirty="0">
                          <a:effectLst/>
                          <a:latin typeface="新細明體"/>
                          <a:cs typeface="新細明體"/>
                        </a:rPr>
                        <a:t>使該發明所屬技術領域中具有通常知識者，在無須過度實驗的情況下，即能瞭解申請專利之發明的內容，並可據以實現</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9888">
                <a:tc>
                  <a:txBody>
                    <a:bodyPr/>
                    <a:lstStyle/>
                    <a:p>
                      <a:pPr>
                        <a:spcAft>
                          <a:spcPts val="0"/>
                        </a:spcAft>
                      </a:pPr>
                      <a:r>
                        <a:rPr lang="zh-TW" sz="2000" kern="100" dirty="0">
                          <a:effectLst/>
                          <a:latin typeface="新細明體"/>
                          <a:cs typeface="新細明體"/>
                        </a:rPr>
                        <a:t>符號說明</a:t>
                      </a:r>
                    </a:p>
                    <a:p>
                      <a:pPr>
                        <a:spcAft>
                          <a:spcPts val="0"/>
                        </a:spcAft>
                      </a:pPr>
                      <a:r>
                        <a:rPr lang="en-US" sz="2000" kern="100" dirty="0">
                          <a:effectLst/>
                          <a:latin typeface="新細明體"/>
                          <a:cs typeface="新細明體"/>
                        </a:rPr>
                        <a:t> </a:t>
                      </a:r>
                      <a:endParaRPr lang="zh-TW" sz="20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dirty="0">
                          <a:effectLst/>
                          <a:latin typeface="新細明體"/>
                          <a:cs typeface="新細明體"/>
                        </a:rPr>
                        <a:t>有圖式者，應依圖式之圖號或符號順序列出圖式之主要符號並加以說明。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04160626"/>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kern="100" dirty="0">
                <a:latin typeface="新細明體"/>
                <a:cs typeface="新細明體"/>
              </a:rPr>
              <a:t>發明</a:t>
            </a:r>
            <a:r>
              <a:rPr lang="zh-TW" altLang="zh-TW" kern="100" dirty="0" smtClean="0">
                <a:latin typeface="新細明體"/>
                <a:cs typeface="新細明體"/>
              </a:rPr>
              <a:t>名稱</a:t>
            </a:r>
            <a:endParaRPr lang="zh-TW" altLang="en-US" dirty="0"/>
          </a:p>
        </p:txBody>
      </p:sp>
      <p:sp>
        <p:nvSpPr>
          <p:cNvPr id="3" name="內容版面配置區 2"/>
          <p:cNvSpPr>
            <a:spLocks noGrp="1"/>
          </p:cNvSpPr>
          <p:nvPr>
            <p:ph idx="1"/>
          </p:nvPr>
        </p:nvSpPr>
        <p:spPr>
          <a:xfrm>
            <a:off x="457200" y="1412776"/>
            <a:ext cx="8229600" cy="4713387"/>
          </a:xfrm>
        </p:spPr>
        <p:txBody>
          <a:bodyPr>
            <a:normAutofit/>
          </a:bodyPr>
          <a:lstStyle/>
          <a:p>
            <a:r>
              <a:rPr lang="zh-TW" altLang="en-US" kern="100" dirty="0" smtClean="0">
                <a:latin typeface="新細明體"/>
                <a:cs typeface="新細明體"/>
              </a:rPr>
              <a:t>應涵蓋</a:t>
            </a:r>
            <a:r>
              <a:rPr lang="zh-TW" altLang="zh-TW" u="sng" kern="100" dirty="0" smtClean="0">
                <a:latin typeface="新細明體"/>
                <a:cs typeface="新細明體"/>
              </a:rPr>
              <a:t>申請</a:t>
            </a:r>
            <a:r>
              <a:rPr lang="zh-TW" altLang="zh-TW" u="sng" kern="100" dirty="0">
                <a:latin typeface="新細明體"/>
                <a:cs typeface="新細明體"/>
              </a:rPr>
              <a:t>標</a:t>
            </a:r>
            <a:r>
              <a:rPr lang="zh-TW" altLang="zh-TW" u="sng" kern="100" dirty="0" smtClean="0">
                <a:latin typeface="新細明體"/>
                <a:cs typeface="新細明體"/>
              </a:rPr>
              <a:t>的</a:t>
            </a:r>
            <a:r>
              <a:rPr lang="zh-TW" altLang="en-US" u="sng" kern="100" dirty="0" smtClean="0">
                <a:latin typeface="新細明體"/>
                <a:cs typeface="新細明體"/>
              </a:rPr>
              <a:t>之範疇</a:t>
            </a:r>
            <a:r>
              <a:rPr lang="zh-TW" altLang="en-US" kern="100" dirty="0" smtClean="0">
                <a:latin typeface="新細明體"/>
                <a:cs typeface="新細明體"/>
              </a:rPr>
              <a:t>：</a:t>
            </a:r>
            <a:endParaRPr lang="zh-TW" altLang="zh-TW" kern="100" dirty="0">
              <a:latin typeface="新細明體"/>
              <a:cs typeface="新細明體"/>
            </a:endParaRPr>
          </a:p>
          <a:p>
            <a:pPr lvl="1"/>
            <a:r>
              <a:rPr lang="zh-TW" altLang="en-US" dirty="0"/>
              <a:t>申請專利範圍包含「一種製造綜合蔬果汁</a:t>
            </a:r>
            <a:r>
              <a:rPr lang="zh-TW" altLang="en-US" dirty="0" smtClean="0"/>
              <a:t>的方法</a:t>
            </a:r>
            <a:r>
              <a:rPr lang="zh-TW" altLang="en-US" dirty="0"/>
              <a:t>，</a:t>
            </a:r>
            <a:r>
              <a:rPr lang="en-US" altLang="zh-TW" dirty="0"/>
              <a:t>……</a:t>
            </a:r>
            <a:r>
              <a:rPr lang="zh-TW" altLang="en-US" dirty="0"/>
              <a:t>」及「一種綜合蔬果汁，</a:t>
            </a:r>
            <a:r>
              <a:rPr lang="en-US" altLang="zh-TW" dirty="0"/>
              <a:t>……</a:t>
            </a:r>
            <a:r>
              <a:rPr lang="zh-TW" altLang="en-US" dirty="0" smtClean="0"/>
              <a:t>」</a:t>
            </a:r>
            <a:endParaRPr lang="en-US" altLang="zh-TW" dirty="0" smtClean="0"/>
          </a:p>
          <a:p>
            <a:pPr lvl="2"/>
            <a:r>
              <a:rPr lang="zh-TW" altLang="en-US" dirty="0"/>
              <a:t>發明</a:t>
            </a:r>
            <a:r>
              <a:rPr lang="zh-TW" altLang="en-US" dirty="0" smtClean="0"/>
              <a:t>名稱：</a:t>
            </a:r>
            <a:r>
              <a:rPr lang="zh-TW" altLang="en-US" dirty="0"/>
              <a:t> 「</a:t>
            </a:r>
            <a:r>
              <a:rPr lang="zh-TW" altLang="en-US" dirty="0" smtClean="0"/>
              <a:t>綜合蔬果</a:t>
            </a:r>
            <a:r>
              <a:rPr lang="zh-TW" altLang="en-US" dirty="0"/>
              <a:t>汁及其製造方法</a:t>
            </a:r>
            <a:r>
              <a:rPr lang="zh-TW" altLang="en-US" dirty="0" smtClean="0"/>
              <a:t>」：</a:t>
            </a:r>
            <a:r>
              <a:rPr lang="en-US" altLang="zh-TW" dirty="0" smtClean="0"/>
              <a:t>O</a:t>
            </a:r>
          </a:p>
          <a:p>
            <a:pPr lvl="2"/>
            <a:r>
              <a:rPr lang="zh-TW" altLang="en-US" dirty="0"/>
              <a:t>發明名稱</a:t>
            </a:r>
            <a:r>
              <a:rPr lang="zh-TW" altLang="en-US" dirty="0" smtClean="0"/>
              <a:t>：「綜合蔬果</a:t>
            </a:r>
            <a:r>
              <a:rPr lang="zh-TW" altLang="en-US" dirty="0"/>
              <a:t>汁</a:t>
            </a:r>
            <a:r>
              <a:rPr lang="zh-TW" altLang="en-US" dirty="0" smtClean="0"/>
              <a:t>」、「</a:t>
            </a:r>
            <a:r>
              <a:rPr lang="zh-TW" altLang="en-US" dirty="0"/>
              <a:t>綜合蔬果汁之製造方法</a:t>
            </a:r>
            <a:r>
              <a:rPr lang="zh-TW" altLang="en-US" dirty="0" smtClean="0"/>
              <a:t>」：</a:t>
            </a:r>
            <a:r>
              <a:rPr lang="en-US" altLang="zh-TW" dirty="0" smtClean="0"/>
              <a:t>X</a:t>
            </a:r>
            <a:endParaRPr lang="en-US" altLang="zh-TW" dirty="0"/>
          </a:p>
          <a:p>
            <a:r>
              <a:rPr lang="zh-TW" altLang="en-US" dirty="0"/>
              <a:t>不得包含</a:t>
            </a:r>
            <a:r>
              <a:rPr lang="zh-TW" altLang="en-US" u="sng" dirty="0"/>
              <a:t>非技術</a:t>
            </a:r>
            <a:r>
              <a:rPr lang="zh-TW" altLang="en-US" u="sng" dirty="0" smtClean="0"/>
              <a:t>用語</a:t>
            </a:r>
            <a:r>
              <a:rPr lang="zh-TW" altLang="en-US" dirty="0" smtClean="0"/>
              <a:t>：</a:t>
            </a:r>
            <a:endParaRPr lang="en-US" altLang="zh-TW" dirty="0" smtClean="0"/>
          </a:p>
          <a:p>
            <a:pPr lvl="1"/>
            <a:r>
              <a:rPr lang="zh-TW" altLang="en-US" dirty="0"/>
              <a:t>人名、地名、</a:t>
            </a:r>
            <a:r>
              <a:rPr lang="zh-TW" altLang="en-US" dirty="0" smtClean="0"/>
              <a:t>代號：雲南白藥、</a:t>
            </a:r>
            <a:r>
              <a:rPr lang="en-US" altLang="zh-TW" dirty="0" smtClean="0"/>
              <a:t>101</a:t>
            </a:r>
            <a:r>
              <a:rPr lang="zh-TW" altLang="en-US" dirty="0" smtClean="0"/>
              <a:t>生髮水</a:t>
            </a:r>
            <a:endParaRPr lang="en-US" altLang="zh-TW" dirty="0" smtClean="0"/>
          </a:p>
          <a:p>
            <a:pPr lvl="1"/>
            <a:r>
              <a:rPr lang="zh-TW" altLang="en-US" dirty="0" smtClean="0"/>
              <a:t>「</a:t>
            </a:r>
            <a:r>
              <a:rPr lang="zh-TW" altLang="en-US" dirty="0"/>
              <a:t>及其類似物</a:t>
            </a:r>
            <a:r>
              <a:rPr lang="zh-TW" altLang="en-US" dirty="0" smtClean="0"/>
              <a:t>」</a:t>
            </a:r>
            <a:endParaRPr lang="en-US" altLang="zh-TW" dirty="0" smtClean="0"/>
          </a:p>
          <a:p>
            <a:endParaRPr lang="en-US" altLang="zh-TW"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41</a:t>
            </a:fld>
            <a:endParaRPr lang="zh-TW" altLang="en-US"/>
          </a:p>
        </p:txBody>
      </p:sp>
    </p:spTree>
    <p:extLst>
      <p:ext uri="{BB962C8B-B14F-4D97-AF65-F5344CB8AC3E}">
        <p14:creationId xmlns:p14="http://schemas.microsoft.com/office/powerpoint/2010/main" val="201034292"/>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技術</a:t>
            </a:r>
            <a:r>
              <a:rPr lang="zh-TW" altLang="en-US" dirty="0" smtClean="0"/>
              <a:t>領域</a:t>
            </a:r>
            <a:endParaRPr lang="zh-TW" altLang="en-US" dirty="0"/>
          </a:p>
        </p:txBody>
      </p:sp>
      <p:sp>
        <p:nvSpPr>
          <p:cNvPr id="3" name="內容版面配置區 2"/>
          <p:cNvSpPr>
            <a:spLocks noGrp="1"/>
          </p:cNvSpPr>
          <p:nvPr>
            <p:ph idx="1"/>
          </p:nvPr>
        </p:nvSpPr>
        <p:spPr>
          <a:xfrm>
            <a:off x="457200" y="1340768"/>
            <a:ext cx="8229600" cy="4785395"/>
          </a:xfrm>
        </p:spPr>
        <p:txBody>
          <a:bodyPr>
            <a:normAutofit fontScale="85000" lnSpcReduction="20000"/>
          </a:bodyPr>
          <a:lstStyle/>
          <a:p>
            <a:r>
              <a:rPr lang="zh-TW" altLang="en-US" dirty="0" smtClean="0"/>
              <a:t>應</a:t>
            </a:r>
            <a:r>
              <a:rPr lang="zh-TW" altLang="en-US" dirty="0"/>
              <a:t>為申請專利之發明所屬或直接應用的</a:t>
            </a:r>
            <a:r>
              <a:rPr lang="zh-TW" altLang="en-US" b="1" u="sng" dirty="0"/>
              <a:t>具體技術</a:t>
            </a:r>
            <a:r>
              <a:rPr lang="zh-TW" altLang="en-US" b="1" u="sng" dirty="0" smtClean="0"/>
              <a:t>領域</a:t>
            </a:r>
            <a:r>
              <a:rPr lang="zh-TW" altLang="en-US" dirty="0"/>
              <a:t>：</a:t>
            </a:r>
          </a:p>
          <a:p>
            <a:pPr lvl="1"/>
            <a:r>
              <a:rPr lang="zh-TW" altLang="en-US" dirty="0" smtClean="0"/>
              <a:t>上一</a:t>
            </a:r>
            <a:r>
              <a:rPr lang="zh-TW" altLang="en-US" dirty="0"/>
              <a:t>階的</a:t>
            </a:r>
            <a:r>
              <a:rPr lang="zh-TW" altLang="en-US" dirty="0" smtClean="0"/>
              <a:t>領域、發明本身、相鄰</a:t>
            </a:r>
            <a:r>
              <a:rPr lang="zh-TW" altLang="en-US" dirty="0"/>
              <a:t>的技術</a:t>
            </a:r>
            <a:r>
              <a:rPr lang="zh-TW" altLang="en-US" dirty="0" smtClean="0"/>
              <a:t>領域：</a:t>
            </a:r>
            <a:r>
              <a:rPr lang="en-US" altLang="zh-TW" dirty="0" smtClean="0"/>
              <a:t>X</a:t>
            </a:r>
          </a:p>
          <a:p>
            <a:r>
              <a:rPr lang="zh-TW" altLang="en-US" dirty="0" smtClean="0"/>
              <a:t>具體</a:t>
            </a:r>
            <a:r>
              <a:rPr lang="zh-TW" altLang="en-US" dirty="0"/>
              <a:t>的技術</a:t>
            </a:r>
            <a:r>
              <a:rPr lang="zh-TW" altLang="en-US" dirty="0" smtClean="0"/>
              <a:t>領域：</a:t>
            </a:r>
            <a:endParaRPr lang="en-US" altLang="zh-TW" dirty="0" smtClean="0"/>
          </a:p>
          <a:p>
            <a:pPr lvl="1"/>
            <a:r>
              <a:rPr lang="zh-TW" altLang="en-US" dirty="0" smtClean="0"/>
              <a:t>國際</a:t>
            </a:r>
            <a:r>
              <a:rPr lang="zh-TW" altLang="en-US" dirty="0"/>
              <a:t>專利分類表中可能被指定的最低階</a:t>
            </a:r>
            <a:r>
              <a:rPr lang="zh-TW" altLang="en-US" dirty="0" smtClean="0"/>
              <a:t>分類 </a:t>
            </a:r>
            <a:r>
              <a:rPr lang="en-US" altLang="zh-TW" dirty="0" smtClean="0"/>
              <a:t>(</a:t>
            </a:r>
            <a:r>
              <a:rPr lang="zh-TW" altLang="en-US" dirty="0" smtClean="0"/>
              <a:t>通常有關</a:t>
            </a:r>
            <a:r>
              <a:rPr lang="en-US" altLang="zh-TW" dirty="0" smtClean="0"/>
              <a:t>)</a:t>
            </a:r>
          </a:p>
          <a:p>
            <a:pPr marL="457200" lvl="1" indent="0">
              <a:buNone/>
            </a:pPr>
            <a:endParaRPr lang="en-US" altLang="zh-TW" dirty="0" smtClean="0"/>
          </a:p>
          <a:p>
            <a:r>
              <a:rPr lang="zh-TW" altLang="en-US" dirty="0" smtClean="0"/>
              <a:t>發明：</a:t>
            </a:r>
            <a:r>
              <a:rPr lang="zh-TW" altLang="en-US" u="sng" dirty="0" smtClean="0"/>
              <a:t>自行車</a:t>
            </a:r>
            <a:r>
              <a:rPr lang="zh-TW" altLang="en-US" u="sng" dirty="0"/>
              <a:t>轉向裝置</a:t>
            </a:r>
            <a:r>
              <a:rPr lang="zh-TW" altLang="en-US" dirty="0"/>
              <a:t>的</a:t>
            </a:r>
            <a:r>
              <a:rPr lang="zh-TW" altLang="en-US" dirty="0" smtClean="0"/>
              <a:t>改良</a:t>
            </a:r>
            <a:endParaRPr lang="en-US" altLang="zh-TW" dirty="0" smtClean="0"/>
          </a:p>
          <a:p>
            <a:pPr lvl="1"/>
            <a:r>
              <a:rPr lang="zh-TW" altLang="en-US" dirty="0"/>
              <a:t>具體的技術</a:t>
            </a:r>
            <a:r>
              <a:rPr lang="zh-TW" altLang="en-US" dirty="0" smtClean="0"/>
              <a:t>領域：</a:t>
            </a:r>
            <a:r>
              <a:rPr lang="zh-TW" altLang="en-US" dirty="0"/>
              <a:t> </a:t>
            </a:r>
            <a:r>
              <a:rPr lang="zh-TW" altLang="en-US" dirty="0" smtClean="0"/>
              <a:t>自行車</a:t>
            </a:r>
            <a:r>
              <a:rPr lang="zh-TW" altLang="en-US" dirty="0"/>
              <a:t>轉向</a:t>
            </a:r>
            <a:r>
              <a:rPr lang="zh-TW" altLang="en-US" dirty="0" smtClean="0"/>
              <a:t>裝置</a:t>
            </a:r>
            <a:endParaRPr lang="en-US" altLang="zh-TW" dirty="0" smtClean="0"/>
          </a:p>
          <a:p>
            <a:pPr lvl="1"/>
            <a:r>
              <a:rPr lang="zh-TW" altLang="en-US" dirty="0"/>
              <a:t>上一階</a:t>
            </a:r>
            <a:r>
              <a:rPr lang="zh-TW" altLang="en-US" dirty="0" smtClean="0"/>
              <a:t>領域：自行車</a:t>
            </a:r>
            <a:endParaRPr lang="en-US" altLang="zh-TW" dirty="0" smtClean="0"/>
          </a:p>
          <a:p>
            <a:pPr lvl="1"/>
            <a:r>
              <a:rPr lang="zh-TW" altLang="en-US" dirty="0" smtClean="0"/>
              <a:t>技術</a:t>
            </a:r>
            <a:r>
              <a:rPr lang="zh-TW" altLang="en-US" dirty="0"/>
              <a:t>領域應記載</a:t>
            </a:r>
            <a:r>
              <a:rPr lang="zh-TW" altLang="en-US" dirty="0" smtClean="0"/>
              <a:t>為：</a:t>
            </a:r>
            <a:endParaRPr lang="en-US" altLang="zh-TW" dirty="0" smtClean="0"/>
          </a:p>
          <a:p>
            <a:pPr lvl="2"/>
            <a:r>
              <a:rPr lang="zh-TW" altLang="en-US" dirty="0"/>
              <a:t>「本發明係有關一種自行車，尤其是一種</a:t>
            </a:r>
            <a:r>
              <a:rPr lang="zh-TW" altLang="en-US" u="sng" dirty="0"/>
              <a:t>自行車轉向</a:t>
            </a:r>
            <a:r>
              <a:rPr lang="zh-TW" altLang="en-US" u="sng" dirty="0" smtClean="0"/>
              <a:t>裝置</a:t>
            </a:r>
            <a:r>
              <a:rPr lang="en-US" altLang="zh-TW" dirty="0"/>
              <a:t>……</a:t>
            </a:r>
            <a:r>
              <a:rPr lang="zh-TW" altLang="en-US" dirty="0" smtClean="0"/>
              <a:t>」</a:t>
            </a:r>
            <a:endParaRPr lang="en-US" altLang="zh-TW" dirty="0" smtClean="0"/>
          </a:p>
          <a:p>
            <a:pPr lvl="2"/>
            <a:r>
              <a:rPr lang="zh-TW" altLang="en-US" dirty="0"/>
              <a:t>「本發明係有關一種</a:t>
            </a:r>
            <a:r>
              <a:rPr lang="zh-TW" altLang="en-US" u="sng" dirty="0"/>
              <a:t>自行車轉向裝置</a:t>
            </a:r>
            <a:r>
              <a:rPr lang="en-US" altLang="zh-TW" dirty="0"/>
              <a:t>……</a:t>
            </a:r>
            <a:r>
              <a:rPr lang="zh-TW" altLang="en-US" dirty="0" smtClean="0"/>
              <a:t>」。</a:t>
            </a:r>
            <a:endParaRPr lang="en-US" altLang="zh-TW" dirty="0" smtClean="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42</a:t>
            </a:fld>
            <a:endParaRPr lang="zh-TW" altLang="en-US"/>
          </a:p>
        </p:txBody>
      </p:sp>
    </p:spTree>
    <p:extLst>
      <p:ext uri="{BB962C8B-B14F-4D97-AF65-F5344CB8AC3E}">
        <p14:creationId xmlns:p14="http://schemas.microsoft.com/office/powerpoint/2010/main" val="1616784124"/>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kern="100" dirty="0">
                <a:latin typeface="新細明體"/>
                <a:cs typeface="新細明體"/>
              </a:rPr>
              <a:t>先前</a:t>
            </a:r>
            <a:r>
              <a:rPr lang="zh-TW" altLang="zh-TW" kern="100" dirty="0" smtClean="0">
                <a:latin typeface="新細明體"/>
                <a:cs typeface="新細明體"/>
              </a:rPr>
              <a:t>技術</a:t>
            </a:r>
            <a:endParaRPr lang="zh-TW" altLang="en-US" dirty="0"/>
          </a:p>
        </p:txBody>
      </p:sp>
      <p:sp>
        <p:nvSpPr>
          <p:cNvPr id="3" name="內容版面配置區 2"/>
          <p:cNvSpPr>
            <a:spLocks noGrp="1"/>
          </p:cNvSpPr>
          <p:nvPr>
            <p:ph idx="1"/>
          </p:nvPr>
        </p:nvSpPr>
        <p:spPr/>
        <p:txBody>
          <a:bodyPr>
            <a:normAutofit lnSpcReduction="10000"/>
          </a:bodyPr>
          <a:lstStyle/>
          <a:p>
            <a:r>
              <a:rPr lang="zh-TW" altLang="en-US" dirty="0" smtClean="0"/>
              <a:t>申請人</a:t>
            </a:r>
            <a:r>
              <a:rPr lang="zh-TW" altLang="en-US" dirty="0"/>
              <a:t>所</a:t>
            </a:r>
            <a:r>
              <a:rPr lang="zh-TW" altLang="en-US" dirty="0" smtClean="0"/>
              <a:t>知，至少一件</a:t>
            </a:r>
            <a:r>
              <a:rPr lang="zh-TW" altLang="en-US" b="1" u="sng" dirty="0" smtClean="0"/>
              <a:t>最接近的先前技術</a:t>
            </a:r>
            <a:endParaRPr lang="en-US" altLang="zh-TW" b="1" u="sng" dirty="0" smtClean="0"/>
          </a:p>
          <a:p>
            <a:pPr marL="0" indent="0">
              <a:buNone/>
            </a:pPr>
            <a:endParaRPr lang="en-US" altLang="zh-TW" dirty="0" smtClean="0"/>
          </a:p>
          <a:p>
            <a:r>
              <a:rPr lang="zh-TW" altLang="en-US" dirty="0" smtClean="0"/>
              <a:t>申請人得</a:t>
            </a:r>
            <a:r>
              <a:rPr lang="zh-TW" altLang="en-US" dirty="0"/>
              <a:t>檢送該先前技術之相關</a:t>
            </a:r>
            <a:r>
              <a:rPr lang="zh-TW" altLang="en-US" dirty="0" smtClean="0"/>
              <a:t>資料：</a:t>
            </a:r>
            <a:endParaRPr lang="en-US" altLang="zh-TW" dirty="0" smtClean="0"/>
          </a:p>
          <a:p>
            <a:pPr lvl="1"/>
            <a:r>
              <a:rPr lang="zh-TW" altLang="en-US" dirty="0" smtClean="0"/>
              <a:t>利於</a:t>
            </a:r>
            <a:r>
              <a:rPr lang="zh-TW" altLang="en-US" dirty="0"/>
              <a:t>瞭解</a:t>
            </a:r>
            <a:r>
              <a:rPr lang="zh-TW" altLang="en-US" dirty="0" smtClean="0"/>
              <a:t>申請</a:t>
            </a:r>
            <a:r>
              <a:rPr lang="zh-TW" altLang="en-US" dirty="0"/>
              <a:t>專利之發明與先前技術之間的關係，並據以進行檢索、</a:t>
            </a:r>
            <a:r>
              <a:rPr lang="zh-TW" altLang="en-US" dirty="0" smtClean="0"/>
              <a:t>審查</a:t>
            </a:r>
            <a:endParaRPr lang="en-US" altLang="zh-TW" dirty="0" smtClean="0"/>
          </a:p>
          <a:p>
            <a:pPr marL="457200" lvl="1" indent="0">
              <a:buNone/>
            </a:pPr>
            <a:endParaRPr lang="en-US" altLang="zh-TW" dirty="0" smtClean="0"/>
          </a:p>
          <a:p>
            <a:r>
              <a:rPr lang="zh-TW" altLang="en-US" dirty="0" smtClean="0"/>
              <a:t>獨立項</a:t>
            </a:r>
            <a:r>
              <a:rPr lang="zh-TW" altLang="en-US" dirty="0"/>
              <a:t>以二段式</a:t>
            </a:r>
            <a:r>
              <a:rPr lang="zh-TW" altLang="en-US" dirty="0" smtClean="0"/>
              <a:t>撰寫：</a:t>
            </a:r>
            <a:endParaRPr lang="en-US" altLang="zh-TW" dirty="0" smtClean="0"/>
          </a:p>
          <a:p>
            <a:pPr lvl="1"/>
            <a:r>
              <a:rPr lang="zh-TW" altLang="en-US" dirty="0" smtClean="0"/>
              <a:t>先前</a:t>
            </a:r>
            <a:r>
              <a:rPr lang="zh-TW" altLang="en-US" dirty="0"/>
              <a:t>技術應包含獨立項</a:t>
            </a:r>
            <a:r>
              <a:rPr lang="zh-TW" altLang="en-US" u="sng" dirty="0"/>
              <a:t>前言</a:t>
            </a:r>
            <a:r>
              <a:rPr lang="zh-TW" altLang="en-US" u="sng" dirty="0" smtClean="0"/>
              <a:t>部分</a:t>
            </a:r>
            <a:r>
              <a:rPr lang="zh-TW" altLang="en-US" dirty="0" smtClean="0"/>
              <a:t>所</a:t>
            </a:r>
            <a:r>
              <a:rPr lang="zh-TW" altLang="en-US" dirty="0"/>
              <a:t>載之技術特徵。</a:t>
            </a:r>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43</a:t>
            </a:fld>
            <a:endParaRPr lang="zh-TW" altLang="en-US"/>
          </a:p>
        </p:txBody>
      </p:sp>
    </p:spTree>
    <p:extLst>
      <p:ext uri="{BB962C8B-B14F-4D97-AF65-F5344CB8AC3E}">
        <p14:creationId xmlns:p14="http://schemas.microsoft.com/office/powerpoint/2010/main" val="2756735411"/>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kern="100" dirty="0">
                <a:solidFill>
                  <a:prstClr val="black"/>
                </a:solidFill>
                <a:latin typeface="新細明體"/>
                <a:cs typeface="新細明體"/>
              </a:rPr>
              <a:t>先前技術</a:t>
            </a:r>
            <a:endParaRPr lang="zh-TW" altLang="en-US" dirty="0"/>
          </a:p>
        </p:txBody>
      </p:sp>
      <p:sp>
        <p:nvSpPr>
          <p:cNvPr id="3" name="內容版面配置區 2"/>
          <p:cNvSpPr>
            <a:spLocks noGrp="1"/>
          </p:cNvSpPr>
          <p:nvPr>
            <p:ph idx="1"/>
          </p:nvPr>
        </p:nvSpPr>
        <p:spPr/>
        <p:txBody>
          <a:bodyPr>
            <a:normAutofit fontScale="92500" lnSpcReduction="10000"/>
          </a:bodyPr>
          <a:lstStyle/>
          <a:p>
            <a:r>
              <a:rPr lang="zh-TW" altLang="en-US" dirty="0" smtClean="0"/>
              <a:t>先前技術文獻記載方式：</a:t>
            </a:r>
            <a:endParaRPr lang="en-US" altLang="zh-TW" dirty="0" smtClean="0"/>
          </a:p>
          <a:p>
            <a:pPr lvl="1"/>
            <a:r>
              <a:rPr lang="zh-TW" altLang="en-US" dirty="0"/>
              <a:t>專利</a:t>
            </a:r>
            <a:r>
              <a:rPr lang="zh-TW" altLang="en-US" dirty="0" smtClean="0"/>
              <a:t>文獻：</a:t>
            </a:r>
            <a:endParaRPr lang="en-US" altLang="zh-TW" dirty="0" smtClean="0"/>
          </a:p>
          <a:p>
            <a:pPr lvl="2"/>
            <a:r>
              <a:rPr lang="zh-TW" altLang="en-US" dirty="0" smtClean="0"/>
              <a:t>專利文獻的國別、公開或公告編號、日期</a:t>
            </a:r>
            <a:endParaRPr lang="en-US" altLang="zh-TW" dirty="0" smtClean="0"/>
          </a:p>
          <a:p>
            <a:pPr lvl="2"/>
            <a:r>
              <a:rPr lang="zh-TW" altLang="en-US" dirty="0" smtClean="0"/>
              <a:t>美國專利第</a:t>
            </a:r>
            <a:r>
              <a:rPr lang="en-US" altLang="zh-TW" dirty="0" smtClean="0"/>
              <a:t>5,857,654</a:t>
            </a:r>
            <a:r>
              <a:rPr lang="zh-TW" altLang="en-US" dirty="0" smtClean="0"/>
              <a:t>號</a:t>
            </a:r>
            <a:r>
              <a:rPr lang="zh-TW" altLang="en-US" dirty="0" smtClean="0">
                <a:latin typeface="新細明體"/>
                <a:ea typeface="新細明體"/>
              </a:rPr>
              <a:t>「</a:t>
            </a:r>
            <a:r>
              <a:rPr lang="en-US" altLang="zh-TW" dirty="0" smtClean="0">
                <a:latin typeface="新細明體"/>
                <a:ea typeface="新細明體"/>
              </a:rPr>
              <a:t>Document Stand</a:t>
            </a:r>
            <a:r>
              <a:rPr lang="zh-TW" altLang="en-US" dirty="0" smtClean="0">
                <a:latin typeface="新細明體"/>
                <a:ea typeface="新細明體"/>
              </a:rPr>
              <a:t>」，</a:t>
            </a:r>
            <a:r>
              <a:rPr lang="zh-TW" altLang="en-US" dirty="0">
                <a:latin typeface="新細明體"/>
                <a:ea typeface="新細明體"/>
              </a:rPr>
              <a:t>公告</a:t>
            </a:r>
            <a:r>
              <a:rPr lang="zh-TW" altLang="en-US" dirty="0" smtClean="0">
                <a:latin typeface="新細明體"/>
                <a:ea typeface="新細明體"/>
              </a:rPr>
              <a:t>日期：</a:t>
            </a:r>
            <a:r>
              <a:rPr lang="en-US" altLang="zh-TW" dirty="0" smtClean="0">
                <a:latin typeface="新細明體"/>
                <a:ea typeface="新細明體"/>
              </a:rPr>
              <a:t>1999-1-12</a:t>
            </a:r>
            <a:endParaRPr lang="en-US" altLang="zh-TW" dirty="0" smtClean="0"/>
          </a:p>
          <a:p>
            <a:pPr lvl="1"/>
            <a:r>
              <a:rPr lang="zh-TW" altLang="en-US" dirty="0"/>
              <a:t>非</a:t>
            </a:r>
            <a:r>
              <a:rPr lang="zh-TW" altLang="en-US" dirty="0" smtClean="0"/>
              <a:t>專利文獻</a:t>
            </a:r>
            <a:endParaRPr lang="en-US" altLang="zh-TW" dirty="0" smtClean="0"/>
          </a:p>
          <a:p>
            <a:pPr lvl="2"/>
            <a:r>
              <a:rPr lang="zh-TW" altLang="en-US" dirty="0"/>
              <a:t>文獻</a:t>
            </a:r>
            <a:r>
              <a:rPr lang="zh-TW" altLang="en-US" dirty="0" smtClean="0"/>
              <a:t>之名稱、公開日期、詳細出處</a:t>
            </a:r>
            <a:endParaRPr lang="en-US" altLang="zh-TW" dirty="0"/>
          </a:p>
          <a:p>
            <a:pPr lvl="2"/>
            <a:r>
              <a:rPr lang="zh-TW" altLang="en-US" dirty="0" smtClean="0">
                <a:latin typeface="新細明體"/>
              </a:rPr>
              <a:t>「</a:t>
            </a:r>
            <a:r>
              <a:rPr lang="en-US" altLang="zh-TW" dirty="0" smtClean="0">
                <a:latin typeface="新細明體"/>
              </a:rPr>
              <a:t>2007</a:t>
            </a:r>
            <a:r>
              <a:rPr lang="zh-TW" altLang="en-US" dirty="0" smtClean="0">
                <a:latin typeface="新細明體"/>
              </a:rPr>
              <a:t>年世界汽車風雲」雜誌第</a:t>
            </a:r>
            <a:r>
              <a:rPr lang="en-US" altLang="zh-TW" dirty="0" smtClean="0">
                <a:latin typeface="新細明體"/>
              </a:rPr>
              <a:t>X</a:t>
            </a:r>
            <a:r>
              <a:rPr lang="zh-TW" altLang="en-US" dirty="0" smtClean="0">
                <a:latin typeface="新細明體"/>
              </a:rPr>
              <a:t>期第</a:t>
            </a:r>
            <a:r>
              <a:rPr lang="en-US" altLang="zh-TW" dirty="0" smtClean="0">
                <a:latin typeface="新細明體"/>
              </a:rPr>
              <a:t>X</a:t>
            </a:r>
            <a:r>
              <a:rPr lang="zh-TW" altLang="en-US" dirty="0" smtClean="0">
                <a:latin typeface="新細明體"/>
              </a:rPr>
              <a:t>頁，「</a:t>
            </a:r>
            <a:r>
              <a:rPr lang="en-US" altLang="zh-TW" dirty="0" smtClean="0">
                <a:latin typeface="新細明體"/>
              </a:rPr>
              <a:t>BMW</a:t>
            </a:r>
            <a:r>
              <a:rPr lang="zh-TW" altLang="en-US" dirty="0" smtClean="0">
                <a:latin typeface="新細明體"/>
              </a:rPr>
              <a:t>旗艦車」一文。</a:t>
            </a:r>
            <a:endParaRPr lang="en-US" altLang="zh-TW" dirty="0" smtClean="0"/>
          </a:p>
          <a:p>
            <a:r>
              <a:rPr lang="zh-TW" altLang="en-US" dirty="0"/>
              <a:t>客觀</a:t>
            </a:r>
            <a:r>
              <a:rPr lang="zh-TW" altLang="en-US" dirty="0" smtClean="0"/>
              <a:t>指出</a:t>
            </a:r>
            <a:r>
              <a:rPr lang="zh-TW" altLang="en-US" b="1" u="sng" dirty="0" smtClean="0"/>
              <a:t>先前技術待</a:t>
            </a:r>
            <a:r>
              <a:rPr lang="zh-TW" altLang="en-US" b="1" u="sng" dirty="0"/>
              <a:t>改善處</a:t>
            </a:r>
            <a:endParaRPr lang="en-US" altLang="zh-TW" b="1" u="sng" dirty="0"/>
          </a:p>
          <a:p>
            <a:pPr lvl="1"/>
            <a:r>
              <a:rPr lang="zh-TW" altLang="en-US" dirty="0" smtClean="0"/>
              <a:t>避免</a:t>
            </a:r>
            <a:r>
              <a:rPr lang="zh-TW" altLang="en-US" dirty="0" smtClean="0"/>
              <a:t>貶</a:t>
            </a:r>
            <a:r>
              <a:rPr lang="zh-TW" altLang="en-US" dirty="0" smtClean="0"/>
              <a:t>抑其他發明</a:t>
            </a: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44</a:t>
            </a:fld>
            <a:endParaRPr lang="zh-TW" altLang="en-US"/>
          </a:p>
        </p:txBody>
      </p:sp>
    </p:spTree>
    <p:extLst>
      <p:ext uri="{BB962C8B-B14F-4D97-AF65-F5344CB8AC3E}">
        <p14:creationId xmlns:p14="http://schemas.microsoft.com/office/powerpoint/2010/main" val="3430248869"/>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kern="100" dirty="0">
                <a:latin typeface="新細明體"/>
                <a:cs typeface="新細明體"/>
              </a:rPr>
              <a:t>發明內容</a:t>
            </a:r>
            <a:endParaRPr lang="zh-TW" altLang="en-US" dirty="0"/>
          </a:p>
        </p:txBody>
      </p:sp>
      <p:sp>
        <p:nvSpPr>
          <p:cNvPr id="3" name="內容版面配置區 2"/>
          <p:cNvSpPr>
            <a:spLocks noGrp="1"/>
          </p:cNvSpPr>
          <p:nvPr>
            <p:ph idx="1"/>
          </p:nvPr>
        </p:nvSpPr>
        <p:spPr/>
        <p:txBody>
          <a:bodyPr>
            <a:normAutofit/>
          </a:bodyPr>
          <a:lstStyle/>
          <a:p>
            <a:pPr lvl="0"/>
            <a:r>
              <a:rPr lang="zh-TW" altLang="en-US" kern="100" dirty="0" smtClean="0">
                <a:solidFill>
                  <a:prstClr val="black"/>
                </a:solidFill>
                <a:latin typeface="新細明體"/>
                <a:cs typeface="新細明體"/>
              </a:rPr>
              <a:t>發明</a:t>
            </a:r>
            <a:r>
              <a:rPr lang="zh-TW" altLang="en-US" kern="100" dirty="0">
                <a:solidFill>
                  <a:prstClr val="black"/>
                </a:solidFill>
                <a:latin typeface="新細明體"/>
                <a:cs typeface="新細明體"/>
              </a:rPr>
              <a:t>要解決之</a:t>
            </a:r>
            <a:r>
              <a:rPr lang="zh-TW" altLang="en-US" u="sng" kern="100" dirty="0">
                <a:solidFill>
                  <a:prstClr val="black"/>
                </a:solidFill>
                <a:latin typeface="新細明體"/>
                <a:cs typeface="新細明體"/>
              </a:rPr>
              <a:t>問題</a:t>
            </a:r>
            <a:r>
              <a:rPr lang="zh-TW" altLang="en-US" kern="100" dirty="0" smtClean="0">
                <a:solidFill>
                  <a:prstClr val="black"/>
                </a:solidFill>
                <a:latin typeface="新細明體"/>
                <a:cs typeface="新細明體"/>
              </a:rPr>
              <a:t>：發明目的</a:t>
            </a:r>
            <a:endParaRPr lang="en-US" altLang="zh-TW" kern="100" dirty="0" smtClean="0">
              <a:solidFill>
                <a:prstClr val="black"/>
              </a:solidFill>
              <a:latin typeface="新細明體"/>
              <a:cs typeface="新細明體"/>
            </a:endParaRPr>
          </a:p>
          <a:p>
            <a:pPr lvl="0"/>
            <a:r>
              <a:rPr lang="zh-TW" altLang="en-US" kern="100" dirty="0" smtClean="0">
                <a:solidFill>
                  <a:prstClr val="black"/>
                </a:solidFill>
                <a:latin typeface="新細明體"/>
                <a:cs typeface="新細明體"/>
              </a:rPr>
              <a:t>解決</a:t>
            </a:r>
            <a:r>
              <a:rPr lang="zh-TW" altLang="en-US" kern="100" dirty="0">
                <a:solidFill>
                  <a:prstClr val="black"/>
                </a:solidFill>
                <a:latin typeface="新細明體"/>
                <a:cs typeface="新細明體"/>
              </a:rPr>
              <a:t>問題之</a:t>
            </a:r>
            <a:r>
              <a:rPr lang="zh-TW" altLang="en-US" u="sng" kern="100" dirty="0">
                <a:solidFill>
                  <a:prstClr val="black"/>
                </a:solidFill>
                <a:latin typeface="新細明體"/>
                <a:cs typeface="新細明體"/>
              </a:rPr>
              <a:t>技術</a:t>
            </a:r>
            <a:r>
              <a:rPr lang="zh-TW" altLang="en-US" u="sng" kern="100" dirty="0" smtClean="0">
                <a:solidFill>
                  <a:prstClr val="black"/>
                </a:solidFill>
                <a:latin typeface="新細明體"/>
                <a:cs typeface="新細明體"/>
              </a:rPr>
              <a:t>手段</a:t>
            </a:r>
            <a:r>
              <a:rPr lang="zh-TW" altLang="en-US" kern="100" dirty="0" smtClean="0">
                <a:solidFill>
                  <a:prstClr val="black"/>
                </a:solidFill>
                <a:latin typeface="新細明體"/>
                <a:cs typeface="新細明體"/>
              </a:rPr>
              <a:t>：必要技術特徵</a:t>
            </a:r>
            <a:endParaRPr lang="en-US" altLang="zh-TW" kern="100" dirty="0" smtClean="0">
              <a:solidFill>
                <a:prstClr val="black"/>
              </a:solidFill>
              <a:latin typeface="新細明體"/>
              <a:cs typeface="新細明體"/>
            </a:endParaRPr>
          </a:p>
          <a:p>
            <a:r>
              <a:rPr lang="zh-TW" altLang="en-US" kern="100" dirty="0">
                <a:solidFill>
                  <a:prstClr val="black"/>
                </a:solidFill>
                <a:latin typeface="新細明體"/>
                <a:cs typeface="新細明體"/>
              </a:rPr>
              <a:t>對照先前技術之</a:t>
            </a:r>
            <a:r>
              <a:rPr lang="zh-TW" altLang="en-US" u="sng" kern="100" dirty="0" smtClean="0">
                <a:solidFill>
                  <a:prstClr val="black"/>
                </a:solidFill>
                <a:latin typeface="新細明體"/>
                <a:cs typeface="新細明體"/>
              </a:rPr>
              <a:t>功效</a:t>
            </a:r>
            <a:r>
              <a:rPr lang="zh-TW" altLang="en-US" kern="100" dirty="0" smtClean="0">
                <a:solidFill>
                  <a:prstClr val="black"/>
                </a:solidFill>
                <a:latin typeface="新細明體"/>
                <a:cs typeface="新細明體"/>
              </a:rPr>
              <a:t>：優點</a:t>
            </a:r>
            <a:endParaRPr lang="zh-TW" altLang="en-US" kern="100" dirty="0">
              <a:solidFill>
                <a:prstClr val="black"/>
              </a:solidFill>
              <a:latin typeface="新細明體"/>
              <a:cs typeface="新細明體"/>
            </a:endParaRPr>
          </a:p>
          <a:p>
            <a:pPr lvl="1"/>
            <a:r>
              <a:rPr lang="zh-TW" altLang="en-US" kern="100" dirty="0">
                <a:solidFill>
                  <a:prstClr val="black"/>
                </a:solidFill>
                <a:latin typeface="新細明體"/>
                <a:cs typeface="新細明體"/>
              </a:rPr>
              <a:t>發明：一種活魚展示之綁束方法</a:t>
            </a:r>
            <a:endParaRPr lang="en-US" altLang="zh-TW" kern="100" dirty="0">
              <a:solidFill>
                <a:prstClr val="black"/>
              </a:solidFill>
              <a:latin typeface="新細明體"/>
              <a:cs typeface="新細明體"/>
            </a:endParaRPr>
          </a:p>
          <a:p>
            <a:pPr lvl="2"/>
            <a:r>
              <a:rPr lang="zh-TW" altLang="en-US" u="sng" kern="100" dirty="0">
                <a:solidFill>
                  <a:prstClr val="black"/>
                </a:solidFill>
                <a:latin typeface="新細明體"/>
                <a:cs typeface="新細明體"/>
              </a:rPr>
              <a:t>目的</a:t>
            </a:r>
            <a:r>
              <a:rPr lang="zh-TW" altLang="en-US" kern="100" dirty="0">
                <a:solidFill>
                  <a:prstClr val="black"/>
                </a:solidFill>
                <a:latin typeface="新細明體"/>
                <a:cs typeface="新細明體"/>
              </a:rPr>
              <a:t>：防止碰撞、進而有效延長活魚</a:t>
            </a:r>
            <a:r>
              <a:rPr lang="zh-TW" altLang="en-US" kern="100" dirty="0" smtClean="0">
                <a:solidFill>
                  <a:prstClr val="black"/>
                </a:solidFill>
                <a:latin typeface="新細明體"/>
                <a:cs typeface="新細明體"/>
              </a:rPr>
              <a:t>生命</a:t>
            </a:r>
            <a:endParaRPr lang="en-US" altLang="zh-TW" kern="100" dirty="0" smtClean="0">
              <a:solidFill>
                <a:prstClr val="black"/>
              </a:solidFill>
              <a:latin typeface="新細明體"/>
              <a:cs typeface="新細明體"/>
            </a:endParaRPr>
          </a:p>
          <a:p>
            <a:pPr lvl="2"/>
            <a:r>
              <a:rPr lang="zh-TW" altLang="en-US" u="sng" kern="100" dirty="0">
                <a:solidFill>
                  <a:prstClr val="black"/>
                </a:solidFill>
                <a:latin typeface="新細明體"/>
                <a:cs typeface="新細明體"/>
              </a:rPr>
              <a:t>技術</a:t>
            </a:r>
            <a:r>
              <a:rPr lang="zh-TW" altLang="en-US" u="sng" kern="100" dirty="0" smtClean="0">
                <a:solidFill>
                  <a:prstClr val="black"/>
                </a:solidFill>
                <a:latin typeface="新細明體"/>
                <a:cs typeface="新細明體"/>
              </a:rPr>
              <a:t>手段</a:t>
            </a:r>
            <a:r>
              <a:rPr lang="zh-TW" altLang="en-US" kern="100" dirty="0" smtClean="0">
                <a:solidFill>
                  <a:prstClr val="black"/>
                </a:solidFill>
                <a:latin typeface="新細明體"/>
                <a:cs typeface="新細明體"/>
              </a:rPr>
              <a:t>：</a:t>
            </a:r>
            <a:endParaRPr lang="en-US" altLang="zh-TW" kern="100" dirty="0" smtClean="0">
              <a:solidFill>
                <a:prstClr val="black"/>
              </a:solidFill>
              <a:latin typeface="新細明體"/>
              <a:cs typeface="新細明體"/>
            </a:endParaRPr>
          </a:p>
          <a:p>
            <a:pPr lvl="2">
              <a:buNone/>
            </a:pPr>
            <a:r>
              <a:rPr lang="en-US" altLang="zh-TW" kern="100" dirty="0" smtClean="0">
                <a:solidFill>
                  <a:prstClr val="black"/>
                </a:solidFill>
                <a:latin typeface="新細明體"/>
                <a:cs typeface="新細明體"/>
              </a:rPr>
              <a:t>   </a:t>
            </a:r>
            <a:r>
              <a:rPr lang="zh-TW" altLang="en-US" kern="100" dirty="0" smtClean="0">
                <a:solidFill>
                  <a:prstClr val="black"/>
                </a:solidFill>
                <a:latin typeface="新細明體"/>
                <a:cs typeface="新細明體"/>
              </a:rPr>
              <a:t>以一繩索一端綁束活魚嘴部，另一端綁束尾部，使魚身呈彎曲形狀並固定魚體型態之方法</a:t>
            </a:r>
            <a:endParaRPr lang="en-US" altLang="zh-TW" kern="100" dirty="0" smtClean="0">
              <a:solidFill>
                <a:prstClr val="black"/>
              </a:solidFill>
              <a:latin typeface="新細明體"/>
              <a:cs typeface="新細明體"/>
            </a:endParaRPr>
          </a:p>
          <a:p>
            <a:pPr lvl="2"/>
            <a:r>
              <a:rPr lang="zh-TW" altLang="en-US" u="sng" kern="100" dirty="0" smtClean="0">
                <a:solidFill>
                  <a:prstClr val="black"/>
                </a:solidFill>
                <a:latin typeface="新細明體"/>
                <a:cs typeface="新細明體"/>
              </a:rPr>
              <a:t>功效</a:t>
            </a:r>
            <a:r>
              <a:rPr lang="zh-TW" altLang="en-US" kern="100" dirty="0" smtClean="0">
                <a:solidFill>
                  <a:prstClr val="black"/>
                </a:solidFill>
                <a:latin typeface="新細明體"/>
                <a:cs typeface="新細明體"/>
              </a:rPr>
              <a:t>：便於展示活魚，並延長展示時間</a:t>
            </a:r>
            <a:endParaRPr lang="en-US" altLang="zh-TW" kern="100" dirty="0">
              <a:solidFill>
                <a:prstClr val="black"/>
              </a:solidFill>
              <a:latin typeface="新細明體"/>
              <a:cs typeface="新細明體"/>
            </a:endParaRPr>
          </a:p>
          <a:p>
            <a:pPr lvl="0"/>
            <a:endParaRPr lang="en-US" altLang="zh-TW" kern="100" dirty="0">
              <a:solidFill>
                <a:prstClr val="black"/>
              </a:solidFill>
              <a:latin typeface="新細明體"/>
              <a:cs typeface="新細明體"/>
            </a:endParaRPr>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45</a:t>
            </a:fld>
            <a:endParaRPr lang="zh-TW" altLang="en-US"/>
          </a:p>
        </p:txBody>
      </p:sp>
    </p:spTree>
    <p:extLst>
      <p:ext uri="{BB962C8B-B14F-4D97-AF65-F5344CB8AC3E}">
        <p14:creationId xmlns:p14="http://schemas.microsoft.com/office/powerpoint/2010/main" val="274941216"/>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kern="100" dirty="0">
                <a:latin typeface="新細明體"/>
                <a:cs typeface="新細明體"/>
              </a:rPr>
              <a:t>發明內容</a:t>
            </a:r>
            <a:endParaRPr lang="zh-TW" altLang="en-US" dirty="0"/>
          </a:p>
        </p:txBody>
      </p:sp>
      <p:sp>
        <p:nvSpPr>
          <p:cNvPr id="3" name="內容版面配置區 2"/>
          <p:cNvSpPr>
            <a:spLocks noGrp="1"/>
          </p:cNvSpPr>
          <p:nvPr>
            <p:ph idx="1"/>
          </p:nvPr>
        </p:nvSpPr>
        <p:spPr/>
        <p:txBody>
          <a:bodyPr/>
          <a:lstStyle/>
          <a:p>
            <a:pPr lvl="0"/>
            <a:r>
              <a:rPr lang="zh-TW" altLang="en-US" kern="100" dirty="0">
                <a:solidFill>
                  <a:prstClr val="black"/>
                </a:solidFill>
                <a:latin typeface="新細明體"/>
                <a:cs typeface="新細明體"/>
              </a:rPr>
              <a:t>解決問題之技術</a:t>
            </a:r>
            <a:r>
              <a:rPr lang="zh-TW" altLang="en-US" kern="100" dirty="0" smtClean="0">
                <a:solidFill>
                  <a:prstClr val="black"/>
                </a:solidFill>
                <a:latin typeface="新細明體"/>
                <a:cs typeface="新細明體"/>
              </a:rPr>
              <a:t>手段：</a:t>
            </a:r>
            <a:endParaRPr lang="en-US" altLang="zh-TW" kern="100" dirty="0" smtClean="0">
              <a:solidFill>
                <a:prstClr val="black"/>
              </a:solidFill>
              <a:latin typeface="新細明體"/>
              <a:cs typeface="新細明體"/>
            </a:endParaRPr>
          </a:p>
          <a:p>
            <a:pPr lvl="1"/>
            <a:r>
              <a:rPr lang="zh-TW" altLang="en-US" kern="100" dirty="0" smtClean="0">
                <a:solidFill>
                  <a:prstClr val="black"/>
                </a:solidFill>
                <a:latin typeface="新細明體"/>
                <a:cs typeface="新細明體"/>
              </a:rPr>
              <a:t>主要部分：獨立項</a:t>
            </a:r>
            <a:r>
              <a:rPr lang="en-US" altLang="zh-TW" kern="100" dirty="0" smtClean="0">
                <a:solidFill>
                  <a:prstClr val="black"/>
                </a:solidFill>
                <a:latin typeface="新細明體"/>
                <a:cs typeface="新細明體"/>
              </a:rPr>
              <a:t>+</a:t>
            </a:r>
            <a:r>
              <a:rPr lang="zh-TW" altLang="en-US" kern="100" dirty="0" smtClean="0">
                <a:solidFill>
                  <a:prstClr val="black"/>
                </a:solidFill>
                <a:latin typeface="新細明體"/>
                <a:cs typeface="新細明體"/>
              </a:rPr>
              <a:t>其他部分敘述</a:t>
            </a:r>
            <a:endParaRPr lang="en-US" altLang="zh-TW" kern="100" dirty="0" smtClean="0">
              <a:solidFill>
                <a:prstClr val="black"/>
              </a:solidFill>
              <a:latin typeface="新細明體"/>
              <a:cs typeface="新細明體"/>
            </a:endParaRPr>
          </a:p>
          <a:p>
            <a:pPr lvl="2"/>
            <a:r>
              <a:rPr lang="zh-TW" altLang="en-US" kern="100" dirty="0">
                <a:solidFill>
                  <a:prstClr val="black"/>
                </a:solidFill>
                <a:latin typeface="新細明體"/>
                <a:cs typeface="新細明體"/>
              </a:rPr>
              <a:t>其他部分</a:t>
            </a:r>
            <a:r>
              <a:rPr lang="zh-TW" altLang="en-US" kern="100" dirty="0" smtClean="0">
                <a:solidFill>
                  <a:prstClr val="black"/>
                </a:solidFill>
                <a:latin typeface="新細明體"/>
                <a:cs typeface="新細明體"/>
              </a:rPr>
              <a:t>敘述：爭議時，</a:t>
            </a:r>
            <a:r>
              <a:rPr lang="zh-TW" altLang="en-US" kern="100" dirty="0" smtClean="0">
                <a:solidFill>
                  <a:prstClr val="black"/>
                </a:solidFill>
                <a:latin typeface="新細明體"/>
                <a:cs typeface="新細明體"/>
              </a:rPr>
              <a:t>用以解</a:t>
            </a:r>
            <a:r>
              <a:rPr lang="zh-TW" altLang="en-US" kern="100" dirty="0" smtClean="0">
                <a:solidFill>
                  <a:prstClr val="black"/>
                </a:solidFill>
                <a:latin typeface="新細明體"/>
                <a:cs typeface="新細明體"/>
              </a:rPr>
              <a:t>釋</a:t>
            </a:r>
            <a:r>
              <a:rPr lang="zh-TW" altLang="en-US" kern="100" dirty="0" smtClean="0">
                <a:solidFill>
                  <a:prstClr val="black"/>
                </a:solidFill>
                <a:latin typeface="新細明體"/>
                <a:cs typeface="新細明體"/>
              </a:rPr>
              <a:t>申請專利範圍之依據</a:t>
            </a:r>
            <a:endParaRPr lang="en-US" altLang="zh-TW" kern="100" dirty="0" smtClean="0">
              <a:solidFill>
                <a:prstClr val="black"/>
              </a:solidFill>
              <a:latin typeface="新細明體"/>
              <a:cs typeface="新細明體"/>
            </a:endParaRPr>
          </a:p>
          <a:p>
            <a:pPr lvl="1"/>
            <a:r>
              <a:rPr lang="zh-TW" altLang="en-US" kern="100" dirty="0">
                <a:solidFill>
                  <a:prstClr val="black"/>
                </a:solidFill>
                <a:latin typeface="新細明體"/>
                <a:cs typeface="新細明體"/>
              </a:rPr>
              <a:t>次要</a:t>
            </a:r>
            <a:r>
              <a:rPr lang="zh-TW" altLang="en-US" kern="100" dirty="0" smtClean="0">
                <a:solidFill>
                  <a:prstClr val="black"/>
                </a:solidFill>
                <a:latin typeface="新細明體"/>
                <a:cs typeface="新細明體"/>
              </a:rPr>
              <a:t>部分：附屬項</a:t>
            </a:r>
            <a:endParaRPr lang="en-US" altLang="zh-TW" kern="100" dirty="0">
              <a:solidFill>
                <a:prstClr val="black"/>
              </a:solidFill>
              <a:latin typeface="新細明體"/>
              <a:cs typeface="新細明體"/>
            </a:endParaRPr>
          </a:p>
          <a:p>
            <a:r>
              <a:rPr lang="zh-TW" altLang="en-US" dirty="0" smtClean="0"/>
              <a:t>其他說明：</a:t>
            </a:r>
            <a:endParaRPr lang="en-US" altLang="zh-TW" dirty="0" smtClean="0"/>
          </a:p>
          <a:p>
            <a:pPr lvl="1"/>
            <a:r>
              <a:rPr lang="zh-TW" altLang="en-US" dirty="0" smtClean="0"/>
              <a:t>各請求項與發明目的之對應關係</a:t>
            </a:r>
            <a:endParaRPr lang="en-US" altLang="zh-TW" dirty="0" smtClean="0"/>
          </a:p>
          <a:p>
            <a:pPr lvl="1"/>
            <a:r>
              <a:rPr lang="zh-TW" altLang="en-US" dirty="0" smtClean="0"/>
              <a:t>屬於廣義發明概念，具單一性的理由</a:t>
            </a:r>
            <a:endParaRPr lang="en-US" altLang="zh-TW" dirty="0"/>
          </a:p>
          <a:p>
            <a:pPr lvl="1"/>
            <a:endParaRPr lang="en-US" altLang="zh-TW" dirty="0" smtClean="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46</a:t>
            </a:fld>
            <a:endParaRPr lang="zh-TW" altLang="en-US"/>
          </a:p>
        </p:txBody>
      </p:sp>
    </p:spTree>
    <p:extLst>
      <p:ext uri="{BB962C8B-B14F-4D97-AF65-F5344CB8AC3E}">
        <p14:creationId xmlns:p14="http://schemas.microsoft.com/office/powerpoint/2010/main" val="280350634"/>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b="1" u="sng" kern="100" dirty="0">
                <a:latin typeface="新細明體"/>
                <a:cs typeface="新細明體"/>
              </a:rPr>
              <a:t>實施方式 </a:t>
            </a:r>
            <a:r>
              <a:rPr lang="en-US" altLang="zh-TW" b="1" u="sng" kern="100" dirty="0" smtClean="0">
                <a:latin typeface="新細明體"/>
                <a:cs typeface="新細明體"/>
              </a:rPr>
              <a:t>(embodiments)</a:t>
            </a:r>
            <a:endParaRPr lang="zh-TW" altLang="en-US" dirty="0"/>
          </a:p>
        </p:txBody>
      </p:sp>
      <p:sp>
        <p:nvSpPr>
          <p:cNvPr id="3" name="內容版面配置區 2"/>
          <p:cNvSpPr>
            <a:spLocks noGrp="1"/>
          </p:cNvSpPr>
          <p:nvPr>
            <p:ph idx="1"/>
          </p:nvPr>
        </p:nvSpPr>
        <p:spPr/>
        <p:txBody>
          <a:bodyPr>
            <a:normAutofit/>
          </a:bodyPr>
          <a:lstStyle/>
          <a:p>
            <a:r>
              <a:rPr lang="zh-TW" altLang="en-US" dirty="0"/>
              <a:t>申請</a:t>
            </a:r>
            <a:r>
              <a:rPr lang="zh-TW" altLang="en-US" dirty="0" smtClean="0"/>
              <a:t>專利發明之詳細</a:t>
            </a:r>
            <a:r>
              <a:rPr lang="zh-TW" altLang="en-US" dirty="0"/>
              <a:t>說明，</a:t>
            </a:r>
            <a:r>
              <a:rPr lang="zh-TW" altLang="en-US" dirty="0" smtClean="0"/>
              <a:t>說明書</a:t>
            </a:r>
            <a:r>
              <a:rPr lang="zh-TW" altLang="en-US" dirty="0"/>
              <a:t>之重要</a:t>
            </a:r>
            <a:r>
              <a:rPr lang="zh-TW" altLang="en-US" dirty="0" smtClean="0"/>
              <a:t>部分</a:t>
            </a:r>
            <a:endParaRPr lang="en-US" altLang="zh-TW" dirty="0" smtClean="0"/>
          </a:p>
          <a:p>
            <a:pPr lvl="1"/>
            <a:r>
              <a:rPr lang="zh-TW" altLang="en-US" u="sng" dirty="0"/>
              <a:t>發明</a:t>
            </a:r>
            <a:r>
              <a:rPr lang="zh-TW" altLang="en-US" u="sng" dirty="0" smtClean="0"/>
              <a:t>本身</a:t>
            </a:r>
            <a:r>
              <a:rPr lang="zh-TW" altLang="en-US" dirty="0" smtClean="0"/>
              <a:t>之說明：</a:t>
            </a:r>
            <a:endParaRPr lang="en-US" altLang="zh-TW" dirty="0" smtClean="0"/>
          </a:p>
          <a:p>
            <a:pPr lvl="2"/>
            <a:r>
              <a:rPr lang="zh-TW" altLang="en-US" dirty="0" smtClean="0"/>
              <a:t>明確</a:t>
            </a:r>
            <a:r>
              <a:rPr lang="zh-TW" altLang="en-US" dirty="0"/>
              <a:t>且充分</a:t>
            </a:r>
            <a:r>
              <a:rPr lang="zh-TW" altLang="en-US" dirty="0" smtClean="0"/>
              <a:t>揭露</a:t>
            </a:r>
            <a:endParaRPr lang="en-US" altLang="zh-TW" dirty="0" smtClean="0"/>
          </a:p>
          <a:p>
            <a:pPr lvl="1"/>
            <a:r>
              <a:rPr lang="zh-TW" altLang="en-US" u="sng" dirty="0"/>
              <a:t>可據</a:t>
            </a:r>
            <a:r>
              <a:rPr lang="zh-TW" altLang="en-US" u="sng" dirty="0" smtClean="0"/>
              <a:t>以</a:t>
            </a:r>
            <a:r>
              <a:rPr lang="zh-TW" altLang="en-US" u="sng" dirty="0"/>
              <a:t>實現</a:t>
            </a:r>
            <a:r>
              <a:rPr lang="zh-TW" altLang="en-US" dirty="0"/>
              <a:t>之</a:t>
            </a:r>
            <a:r>
              <a:rPr lang="zh-TW" altLang="en-US" dirty="0" smtClean="0"/>
              <a:t>說明：</a:t>
            </a:r>
            <a:endParaRPr lang="en-US" altLang="zh-TW" dirty="0" smtClean="0"/>
          </a:p>
          <a:p>
            <a:pPr lvl="2"/>
            <a:r>
              <a:rPr lang="zh-TW" altLang="en-US" dirty="0" smtClean="0"/>
              <a:t>能</a:t>
            </a:r>
            <a:r>
              <a:rPr lang="zh-TW" altLang="en-US" dirty="0"/>
              <a:t>瞭解及實現</a:t>
            </a:r>
            <a:r>
              <a:rPr lang="zh-TW" altLang="en-US" dirty="0" smtClean="0"/>
              <a:t>發明</a:t>
            </a:r>
            <a:endParaRPr lang="en-US" altLang="zh-TW" dirty="0" smtClean="0"/>
          </a:p>
          <a:p>
            <a:pPr lvl="1"/>
            <a:r>
              <a:rPr lang="zh-TW" altLang="en-US" u="sng" dirty="0" smtClean="0"/>
              <a:t>支持申請專利範圍</a:t>
            </a:r>
            <a:r>
              <a:rPr lang="zh-TW" altLang="en-US" dirty="0" smtClean="0"/>
              <a:t>之說明：</a:t>
            </a:r>
            <a:endParaRPr lang="en-US" altLang="zh-TW" dirty="0" smtClean="0"/>
          </a:p>
          <a:p>
            <a:pPr lvl="2"/>
            <a:r>
              <a:rPr lang="zh-TW" altLang="en-US" dirty="0" smtClean="0"/>
              <a:t>支持</a:t>
            </a:r>
            <a:r>
              <a:rPr lang="zh-TW" altLang="en-US" dirty="0"/>
              <a:t>及解釋請求項</a:t>
            </a:r>
            <a:endParaRPr lang="en-US" altLang="zh-TW" dirty="0"/>
          </a:p>
          <a:p>
            <a:pPr marL="457200" lvl="1" indent="0">
              <a:buNone/>
            </a:pP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47</a:t>
            </a:fld>
            <a:endParaRPr lang="zh-TW" altLang="en-US"/>
          </a:p>
        </p:txBody>
      </p:sp>
    </p:spTree>
    <p:extLst>
      <p:ext uri="{BB962C8B-B14F-4D97-AF65-F5344CB8AC3E}">
        <p14:creationId xmlns:p14="http://schemas.microsoft.com/office/powerpoint/2010/main" val="3108141419"/>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u="sng" kern="100" dirty="0">
                <a:latin typeface="新細明體"/>
                <a:cs typeface="新細明體"/>
              </a:rPr>
              <a:t>實施方式 </a:t>
            </a:r>
            <a:r>
              <a:rPr lang="en-US" altLang="zh-TW" b="1" u="sng" kern="100" dirty="0">
                <a:latin typeface="新細明體"/>
                <a:cs typeface="新細明體"/>
              </a:rPr>
              <a:t>(embodiments)</a:t>
            </a:r>
            <a:endParaRPr lang="zh-TW" altLang="en-US" dirty="0"/>
          </a:p>
        </p:txBody>
      </p:sp>
      <p:sp>
        <p:nvSpPr>
          <p:cNvPr id="3" name="內容版面配置區 2"/>
          <p:cNvSpPr>
            <a:spLocks noGrp="1"/>
          </p:cNvSpPr>
          <p:nvPr>
            <p:ph idx="1"/>
          </p:nvPr>
        </p:nvSpPr>
        <p:spPr/>
        <p:txBody>
          <a:bodyPr>
            <a:normAutofit/>
          </a:bodyPr>
          <a:lstStyle/>
          <a:p>
            <a:pPr marL="342900" lvl="1" indent="-342900">
              <a:buFont typeface="Arial" pitchFamily="34" charset="0"/>
              <a:buChar char="•"/>
            </a:pPr>
            <a:r>
              <a:rPr lang="zh-TW" altLang="en-US" dirty="0"/>
              <a:t>發明本身之說明：明確且充分</a:t>
            </a:r>
            <a:r>
              <a:rPr lang="zh-TW" altLang="en-US" dirty="0" smtClean="0"/>
              <a:t>揭露</a:t>
            </a:r>
            <a:endParaRPr lang="en-US" altLang="zh-TW" dirty="0" smtClean="0"/>
          </a:p>
          <a:p>
            <a:pPr marL="742950" lvl="2" indent="-342900"/>
            <a:r>
              <a:rPr lang="zh-TW" altLang="en-US" dirty="0" smtClean="0"/>
              <a:t>物</a:t>
            </a:r>
            <a:r>
              <a:rPr lang="zh-TW" altLang="en-US" dirty="0"/>
              <a:t>之</a:t>
            </a:r>
            <a:r>
              <a:rPr lang="zh-TW" altLang="en-US" dirty="0" smtClean="0"/>
              <a:t>發明：</a:t>
            </a:r>
            <a:endParaRPr lang="en-US" altLang="zh-TW" dirty="0" smtClean="0"/>
          </a:p>
          <a:p>
            <a:pPr marL="1200150" lvl="3" indent="-342900"/>
            <a:r>
              <a:rPr lang="zh-TW" altLang="en-US" dirty="0" smtClean="0"/>
              <a:t>機械</a:t>
            </a:r>
            <a:r>
              <a:rPr lang="zh-TW" altLang="en-US" dirty="0"/>
              <a:t>構造、電路構造或化學</a:t>
            </a:r>
            <a:r>
              <a:rPr lang="zh-TW" altLang="en-US" dirty="0" smtClean="0"/>
              <a:t>成分</a:t>
            </a:r>
            <a:endParaRPr lang="en-US" altLang="zh-TW" dirty="0" smtClean="0"/>
          </a:p>
          <a:p>
            <a:pPr marL="1200150" lvl="3" indent="-342900"/>
            <a:r>
              <a:rPr lang="zh-TW" altLang="en-US" dirty="0" smtClean="0"/>
              <a:t>元件，元件間之結合關係</a:t>
            </a:r>
            <a:endParaRPr lang="en-US" altLang="zh-TW" dirty="0" smtClean="0"/>
          </a:p>
          <a:p>
            <a:pPr marL="742950" lvl="2" indent="-342900"/>
            <a:r>
              <a:rPr lang="zh-TW" altLang="en-US" dirty="0" smtClean="0"/>
              <a:t>可</a:t>
            </a:r>
            <a:r>
              <a:rPr lang="zh-TW" altLang="en-US" dirty="0"/>
              <a:t>作動之</a:t>
            </a:r>
            <a:r>
              <a:rPr lang="zh-TW" altLang="en-US" dirty="0" smtClean="0"/>
              <a:t>物：</a:t>
            </a:r>
            <a:endParaRPr lang="en-US" altLang="zh-TW" dirty="0" smtClean="0"/>
          </a:p>
          <a:p>
            <a:pPr marL="1200150" lvl="3" indent="-342900"/>
            <a:r>
              <a:rPr lang="zh-TW" altLang="en-US" dirty="0" smtClean="0"/>
              <a:t>作</a:t>
            </a:r>
            <a:r>
              <a:rPr lang="zh-TW" altLang="en-US" dirty="0"/>
              <a:t>動</a:t>
            </a:r>
            <a:r>
              <a:rPr lang="zh-TW" altLang="en-US" dirty="0" smtClean="0"/>
              <a:t>過程、操作步驟</a:t>
            </a:r>
            <a:endParaRPr lang="en-US" altLang="zh-TW" dirty="0" smtClean="0"/>
          </a:p>
          <a:p>
            <a:pPr marL="742950" lvl="2" indent="-342900"/>
            <a:r>
              <a:rPr lang="zh-TW" altLang="en-US" dirty="0" smtClean="0"/>
              <a:t>物質發明：</a:t>
            </a:r>
            <a:endParaRPr lang="en-US" altLang="zh-TW" dirty="0" smtClean="0"/>
          </a:p>
          <a:p>
            <a:pPr marL="1200150" lvl="3" indent="-342900"/>
            <a:r>
              <a:rPr lang="zh-TW" altLang="en-US" dirty="0" smtClean="0"/>
              <a:t>物質名稱、結構式、分子式；</a:t>
            </a:r>
            <a:endParaRPr lang="en-US" altLang="zh-TW" dirty="0" smtClean="0"/>
          </a:p>
          <a:p>
            <a:pPr marL="1200150" lvl="3" indent="-342900"/>
            <a:r>
              <a:rPr lang="zh-TW" altLang="en-US" dirty="0" smtClean="0"/>
              <a:t>揭露物理、化學參數</a:t>
            </a:r>
            <a:endParaRPr lang="en-US" altLang="zh-TW" dirty="0" smtClean="0"/>
          </a:p>
          <a:p>
            <a:pPr marL="742950" lvl="2" indent="-342900"/>
            <a:r>
              <a:rPr lang="zh-TW" altLang="en-US" dirty="0"/>
              <a:t>方法發明</a:t>
            </a:r>
            <a:r>
              <a:rPr lang="zh-TW" altLang="en-US" dirty="0" smtClean="0"/>
              <a:t>：</a:t>
            </a:r>
            <a:endParaRPr lang="en-US" altLang="zh-TW" dirty="0" smtClean="0"/>
          </a:p>
          <a:p>
            <a:pPr marL="1200150" lvl="3" indent="-342900"/>
            <a:r>
              <a:rPr lang="zh-TW" altLang="en-US" dirty="0" smtClean="0"/>
              <a:t>步驟，參數，參數範圍 </a:t>
            </a:r>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48</a:t>
            </a:fld>
            <a:endParaRPr lang="zh-TW" altLang="en-US"/>
          </a:p>
        </p:txBody>
      </p:sp>
    </p:spTree>
    <p:extLst>
      <p:ext uri="{BB962C8B-B14F-4D97-AF65-F5344CB8AC3E}">
        <p14:creationId xmlns:p14="http://schemas.microsoft.com/office/powerpoint/2010/main" val="115375010"/>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u="sng" kern="100" dirty="0">
                <a:latin typeface="新細明體"/>
                <a:cs typeface="新細明體"/>
              </a:rPr>
              <a:t>實施方式 </a:t>
            </a:r>
            <a:r>
              <a:rPr lang="en-US" altLang="zh-TW" b="1" u="sng" kern="100" dirty="0">
                <a:latin typeface="新細明體"/>
                <a:cs typeface="新細明體"/>
              </a:rPr>
              <a:t>(embodiments)</a:t>
            </a:r>
            <a:endParaRPr lang="zh-TW" altLang="en-US" dirty="0"/>
          </a:p>
        </p:txBody>
      </p:sp>
      <p:sp>
        <p:nvSpPr>
          <p:cNvPr id="3" name="內容版面配置區 2"/>
          <p:cNvSpPr>
            <a:spLocks noGrp="1"/>
          </p:cNvSpPr>
          <p:nvPr>
            <p:ph idx="1"/>
          </p:nvPr>
        </p:nvSpPr>
        <p:spPr/>
        <p:txBody>
          <a:bodyPr>
            <a:normAutofit fontScale="92500" lnSpcReduction="10000"/>
          </a:bodyPr>
          <a:lstStyle/>
          <a:p>
            <a:r>
              <a:rPr lang="zh-TW" altLang="en-US" dirty="0"/>
              <a:t>可據以實現之說明：</a:t>
            </a:r>
            <a:endParaRPr lang="en-US" altLang="zh-TW" dirty="0"/>
          </a:p>
          <a:p>
            <a:pPr lvl="1"/>
            <a:r>
              <a:rPr lang="zh-TW" altLang="en-US" dirty="0"/>
              <a:t>能瞭解及實現</a:t>
            </a:r>
            <a:r>
              <a:rPr lang="zh-TW" altLang="en-US" dirty="0" smtClean="0"/>
              <a:t>發明、</a:t>
            </a:r>
            <a:r>
              <a:rPr lang="zh-TW" altLang="en-US" dirty="0" smtClean="0"/>
              <a:t>無須過度實驗</a:t>
            </a:r>
            <a:endParaRPr lang="en-US" altLang="zh-TW" dirty="0" smtClean="0"/>
          </a:p>
          <a:p>
            <a:pPr lvl="2"/>
            <a:r>
              <a:rPr lang="zh-TW" altLang="en-US" dirty="0" smtClean="0"/>
              <a:t>再現性</a:t>
            </a:r>
            <a:endParaRPr lang="en-US" altLang="zh-TW" dirty="0" smtClean="0"/>
          </a:p>
          <a:p>
            <a:pPr lvl="1"/>
            <a:r>
              <a:rPr lang="zh-TW" altLang="en-US" u="sng" dirty="0"/>
              <a:t>物</a:t>
            </a:r>
            <a:r>
              <a:rPr lang="zh-TW" altLang="en-US" u="sng" dirty="0" smtClean="0"/>
              <a:t>之發明</a:t>
            </a:r>
            <a:endParaRPr lang="en-US" altLang="zh-TW" u="sng" dirty="0" smtClean="0"/>
          </a:p>
          <a:p>
            <a:pPr lvl="2"/>
            <a:r>
              <a:rPr lang="zh-TW" altLang="en-US" dirty="0"/>
              <a:t>以功能或</a:t>
            </a:r>
            <a:r>
              <a:rPr lang="zh-TW" altLang="en-US" dirty="0" smtClean="0"/>
              <a:t>特性界定之物</a:t>
            </a:r>
            <a:endParaRPr lang="en-US" altLang="zh-TW" dirty="0" smtClean="0"/>
          </a:p>
          <a:p>
            <a:pPr lvl="2"/>
            <a:r>
              <a:rPr lang="zh-TW" altLang="en-US" dirty="0"/>
              <a:t>化學物質</a:t>
            </a:r>
            <a:endParaRPr lang="en-US" altLang="zh-TW" dirty="0" smtClean="0"/>
          </a:p>
          <a:p>
            <a:pPr lvl="1"/>
            <a:r>
              <a:rPr lang="zh-TW" altLang="en-US" u="sng" dirty="0"/>
              <a:t>方法</a:t>
            </a:r>
            <a:r>
              <a:rPr lang="zh-TW" altLang="en-US" u="sng" dirty="0" smtClean="0"/>
              <a:t>發明</a:t>
            </a:r>
            <a:endParaRPr lang="en-US" altLang="zh-TW" u="sng" dirty="0" smtClean="0"/>
          </a:p>
          <a:p>
            <a:pPr lvl="2"/>
            <a:r>
              <a:rPr lang="zh-TW" altLang="en-US" dirty="0"/>
              <a:t>無</a:t>
            </a:r>
            <a:r>
              <a:rPr lang="zh-TW" altLang="en-US" dirty="0" smtClean="0"/>
              <a:t>產物之方法發明</a:t>
            </a:r>
            <a:endParaRPr lang="en-US" altLang="zh-TW" dirty="0" smtClean="0"/>
          </a:p>
          <a:p>
            <a:pPr lvl="2"/>
            <a:r>
              <a:rPr lang="zh-TW" altLang="en-US" dirty="0"/>
              <a:t>有產物</a:t>
            </a:r>
            <a:r>
              <a:rPr lang="zh-TW" altLang="en-US" dirty="0" smtClean="0"/>
              <a:t>之製法發明</a:t>
            </a:r>
            <a:endParaRPr lang="en-US" altLang="zh-TW" dirty="0" smtClean="0"/>
          </a:p>
          <a:p>
            <a:pPr lvl="1"/>
            <a:r>
              <a:rPr lang="zh-TW" altLang="en-US" u="sng" dirty="0"/>
              <a:t>用途</a:t>
            </a:r>
            <a:r>
              <a:rPr lang="zh-TW" altLang="en-US" u="sng" dirty="0" smtClean="0"/>
              <a:t>發明</a:t>
            </a:r>
            <a:endParaRPr lang="en-US" altLang="zh-TW" u="sng" dirty="0" smtClean="0"/>
          </a:p>
          <a:p>
            <a:pPr lvl="2"/>
            <a:r>
              <a:rPr lang="zh-TW" altLang="en-US" dirty="0"/>
              <a:t>應</a:t>
            </a:r>
            <a:r>
              <a:rPr lang="zh-TW" altLang="en-US" dirty="0" smtClean="0"/>
              <a:t>記載支持用途之實施例</a:t>
            </a:r>
            <a:endParaRPr lang="en-US" altLang="zh-TW" dirty="0" smtClean="0"/>
          </a:p>
          <a:p>
            <a:pPr lvl="2"/>
            <a:endParaRPr lang="en-US" altLang="zh-TW" dirty="0" smtClean="0"/>
          </a:p>
          <a:p>
            <a:pPr lvl="2"/>
            <a:endParaRPr lang="en-US" altLang="zh-TW" dirty="0" smtClean="0"/>
          </a:p>
          <a:p>
            <a:pPr lvl="2"/>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49</a:t>
            </a:fld>
            <a:endParaRPr lang="zh-TW" altLang="en-US"/>
          </a:p>
        </p:txBody>
      </p:sp>
    </p:spTree>
    <p:extLst>
      <p:ext uri="{BB962C8B-B14F-4D97-AF65-F5344CB8AC3E}">
        <p14:creationId xmlns:p14="http://schemas.microsoft.com/office/powerpoint/2010/main" val="170913537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專利權</a:t>
            </a:r>
            <a:endParaRPr lang="zh-TW" altLang="en-US" dirty="0"/>
          </a:p>
        </p:txBody>
      </p:sp>
      <p:sp>
        <p:nvSpPr>
          <p:cNvPr id="3" name="內容版面配置區 2"/>
          <p:cNvSpPr>
            <a:spLocks noGrp="1"/>
          </p:cNvSpPr>
          <p:nvPr>
            <p:ph idx="1"/>
          </p:nvPr>
        </p:nvSpPr>
        <p:spPr/>
        <p:txBody>
          <a:bodyPr>
            <a:normAutofit/>
          </a:bodyPr>
          <a:lstStyle/>
          <a:p>
            <a:r>
              <a:rPr lang="zh-TW" altLang="en-US" dirty="0" smtClean="0"/>
              <a:t>排他權：</a:t>
            </a:r>
            <a:endParaRPr lang="en-US" altLang="zh-TW" dirty="0" smtClean="0"/>
          </a:p>
          <a:p>
            <a:pPr lvl="1"/>
            <a:r>
              <a:rPr lang="zh-TW" altLang="en-US" dirty="0" smtClean="0"/>
              <a:t>排除他人製造</a:t>
            </a:r>
            <a:r>
              <a:rPr lang="zh-TW" altLang="en-US" dirty="0"/>
              <a:t>、販賣、</a:t>
            </a:r>
            <a:r>
              <a:rPr lang="zh-TW" altLang="en-US" dirty="0" smtClean="0"/>
              <a:t>使用、進口</a:t>
            </a:r>
            <a:endParaRPr lang="en-US" altLang="zh-TW" dirty="0" smtClean="0"/>
          </a:p>
          <a:p>
            <a:pPr lvl="1"/>
            <a:endParaRPr lang="zh-TW" altLang="en-US" dirty="0"/>
          </a:p>
          <a:p>
            <a:r>
              <a:rPr lang="zh-TW" altLang="en-US" dirty="0" smtClean="0"/>
              <a:t>專利權被侵害所得救濟：</a:t>
            </a:r>
            <a:endParaRPr lang="en-US" altLang="zh-TW" dirty="0" smtClean="0"/>
          </a:p>
          <a:p>
            <a:pPr lvl="1"/>
            <a:r>
              <a:rPr lang="zh-TW" altLang="en-US" sz="2400" dirty="0" smtClean="0"/>
              <a:t>請求損害賠償：</a:t>
            </a:r>
            <a:endParaRPr lang="en-US" altLang="zh-TW" sz="2400" dirty="0" smtClean="0"/>
          </a:p>
          <a:p>
            <a:pPr lvl="2"/>
            <a:r>
              <a:rPr lang="zh-TW" altLang="en-US" sz="2000" dirty="0" smtClean="0"/>
              <a:t>請求所受損害、所失利益、侵權人所獲利益、合理權利金</a:t>
            </a:r>
            <a:endParaRPr lang="en-US" altLang="zh-TW" sz="2000" dirty="0" smtClean="0"/>
          </a:p>
          <a:p>
            <a:pPr lvl="2"/>
            <a:r>
              <a:rPr lang="zh-TW" altLang="en-US" sz="2000" dirty="0" smtClean="0"/>
              <a:t>故意侵害：</a:t>
            </a:r>
            <a:r>
              <a:rPr lang="zh-TW" altLang="en-US" sz="2000" dirty="0"/>
              <a:t>最高可請求三倍損害額之賠償</a:t>
            </a:r>
            <a:endParaRPr lang="en-US" altLang="zh-TW" sz="2000" dirty="0" smtClean="0"/>
          </a:p>
          <a:p>
            <a:pPr lvl="1"/>
            <a:r>
              <a:rPr lang="zh-TW" altLang="en-US" sz="2400" dirty="0" smtClean="0"/>
              <a:t>排除侵害：</a:t>
            </a:r>
            <a:endParaRPr lang="en-US" altLang="zh-TW" sz="2400" dirty="0" smtClean="0"/>
          </a:p>
          <a:p>
            <a:pPr lvl="2"/>
            <a:r>
              <a:rPr lang="zh-TW" altLang="en-US" sz="2000" dirty="0" smtClean="0"/>
              <a:t>禁止他人再</a:t>
            </a:r>
            <a:r>
              <a:rPr lang="zh-TW" altLang="en-US" sz="2000" dirty="0"/>
              <a:t>製造、販賣、使用、</a:t>
            </a:r>
            <a:r>
              <a:rPr lang="zh-TW" altLang="en-US" sz="2000" dirty="0" smtClean="0"/>
              <a:t>進口</a:t>
            </a:r>
            <a:endParaRPr lang="en-US" altLang="zh-TW" sz="2000" dirty="0" smtClean="0"/>
          </a:p>
          <a:p>
            <a:pPr lvl="2"/>
            <a:r>
              <a:rPr lang="zh-TW" altLang="en-US" sz="2000" dirty="0" smtClean="0"/>
              <a:t>回收所有</a:t>
            </a:r>
            <a:r>
              <a:rPr lang="zh-TW" altLang="en-US" sz="2000" dirty="0"/>
              <a:t>侵</a:t>
            </a:r>
            <a:r>
              <a:rPr lang="zh-TW" altLang="en-US" sz="2000" dirty="0" smtClean="0"/>
              <a:t>權產品並銷毀、銷毀原料器具</a:t>
            </a:r>
            <a:endParaRPr lang="zh-TW" altLang="en-US" sz="2000" dirty="0"/>
          </a:p>
          <a:p>
            <a:pPr marL="457200" lvl="1" indent="0">
              <a:buNone/>
            </a:pPr>
            <a:endParaRPr lang="zh-TW" altLang="en-US" sz="2400" dirty="0"/>
          </a:p>
          <a:p>
            <a:pPr lvl="1"/>
            <a:endParaRPr lang="zh-TW" altLang="en-US" sz="2400" dirty="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5</a:t>
            </a:fld>
            <a:endParaRPr lang="zh-TW" altLang="en-US" dirty="0"/>
          </a:p>
        </p:txBody>
      </p:sp>
    </p:spTree>
    <p:extLst>
      <p:ext uri="{BB962C8B-B14F-4D97-AF65-F5344CB8AC3E}">
        <p14:creationId xmlns:p14="http://schemas.microsoft.com/office/powerpoint/2010/main" val="2732548425"/>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可據以實現之</a:t>
            </a:r>
            <a:r>
              <a:rPr lang="zh-TW" altLang="en-US" dirty="0" smtClean="0"/>
              <a:t>說明</a:t>
            </a:r>
            <a:endParaRPr lang="en-US" altLang="zh-TW" dirty="0"/>
          </a:p>
        </p:txBody>
      </p:sp>
      <p:sp>
        <p:nvSpPr>
          <p:cNvPr id="3" name="內容版面配置區 2"/>
          <p:cNvSpPr>
            <a:spLocks noGrp="1"/>
          </p:cNvSpPr>
          <p:nvPr>
            <p:ph idx="1"/>
          </p:nvPr>
        </p:nvSpPr>
        <p:spPr/>
        <p:txBody>
          <a:bodyPr>
            <a:normAutofit fontScale="92500"/>
          </a:bodyPr>
          <a:lstStyle/>
          <a:p>
            <a:r>
              <a:rPr lang="zh-TW" altLang="en-US" u="sng" dirty="0"/>
              <a:t>物之</a:t>
            </a:r>
            <a:r>
              <a:rPr lang="zh-TW" altLang="en-US" u="sng" dirty="0" smtClean="0"/>
              <a:t>發明</a:t>
            </a:r>
            <a:r>
              <a:rPr lang="zh-TW" altLang="en-US" dirty="0" smtClean="0"/>
              <a:t>：</a:t>
            </a:r>
            <a:endParaRPr lang="en-US" altLang="zh-TW" dirty="0" smtClean="0"/>
          </a:p>
          <a:p>
            <a:pPr lvl="1"/>
            <a:r>
              <a:rPr lang="zh-TW" altLang="en-US" dirty="0" smtClean="0"/>
              <a:t>說明程度：得以實施發明來解決問題並產生功效</a:t>
            </a:r>
            <a:endParaRPr lang="en-US" altLang="zh-TW" dirty="0" smtClean="0"/>
          </a:p>
          <a:p>
            <a:pPr lvl="1"/>
            <a:r>
              <a:rPr lang="zh-TW" altLang="en-US" dirty="0" smtClean="0"/>
              <a:t>以</a:t>
            </a:r>
            <a:r>
              <a:rPr lang="zh-TW" altLang="en-US" dirty="0"/>
              <a:t>功能或特性界定之</a:t>
            </a:r>
            <a:r>
              <a:rPr lang="zh-TW" altLang="en-US" dirty="0" smtClean="0"/>
              <a:t>物</a:t>
            </a:r>
            <a:endParaRPr lang="en-US" altLang="zh-TW" dirty="0" smtClean="0"/>
          </a:p>
          <a:p>
            <a:pPr lvl="2"/>
            <a:r>
              <a:rPr lang="zh-TW" altLang="en-US" dirty="0" smtClean="0"/>
              <a:t>例如：以功能界定之電腦</a:t>
            </a:r>
            <a:endParaRPr lang="en-US" altLang="zh-TW" dirty="0" smtClean="0"/>
          </a:p>
          <a:p>
            <a:pPr lvl="2"/>
            <a:r>
              <a:rPr lang="zh-TW" altLang="en-US" dirty="0" smtClean="0"/>
              <a:t>功能或特性之定義</a:t>
            </a:r>
            <a:endParaRPr lang="en-US" altLang="zh-TW" dirty="0" smtClean="0"/>
          </a:p>
          <a:p>
            <a:pPr lvl="2"/>
            <a:r>
              <a:rPr lang="zh-TW" altLang="en-US" dirty="0"/>
              <a:t>實現功能之特定方式</a:t>
            </a:r>
            <a:endParaRPr lang="en-US" altLang="zh-TW" dirty="0"/>
          </a:p>
          <a:p>
            <a:pPr lvl="2"/>
            <a:r>
              <a:rPr lang="zh-TW" altLang="en-US" dirty="0" smtClean="0"/>
              <a:t>可定量決定該功能或特性之實驗或測定方法</a:t>
            </a:r>
            <a:endParaRPr lang="en-US" altLang="zh-TW" dirty="0"/>
          </a:p>
          <a:p>
            <a:pPr lvl="1"/>
            <a:r>
              <a:rPr lang="zh-TW" altLang="en-US" dirty="0"/>
              <a:t>化學</a:t>
            </a:r>
            <a:r>
              <a:rPr lang="zh-TW" altLang="en-US" dirty="0" smtClean="0"/>
              <a:t>物質</a:t>
            </a:r>
            <a:endParaRPr lang="en-US" altLang="zh-TW" dirty="0" smtClean="0"/>
          </a:p>
          <a:p>
            <a:pPr lvl="2"/>
            <a:r>
              <a:rPr lang="zh-TW" altLang="en-US" dirty="0"/>
              <a:t>一個或一個以上之實施</a:t>
            </a:r>
            <a:r>
              <a:rPr lang="zh-TW" altLang="en-US" dirty="0" smtClean="0"/>
              <a:t>例</a:t>
            </a:r>
            <a:endParaRPr lang="en-US" altLang="zh-TW" dirty="0"/>
          </a:p>
          <a:p>
            <a:pPr lvl="2"/>
            <a:r>
              <a:rPr lang="zh-TW" altLang="en-US" dirty="0"/>
              <a:t>一個以上具有技術意義之特定用途</a:t>
            </a:r>
            <a:endParaRPr lang="en-US" altLang="zh-TW" dirty="0"/>
          </a:p>
          <a:p>
            <a:pPr lvl="1"/>
            <a:endParaRPr lang="en-US" altLang="zh-TW" dirty="0" smtClean="0"/>
          </a:p>
          <a:p>
            <a:pPr lvl="1"/>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50</a:t>
            </a:fld>
            <a:endParaRPr lang="zh-TW" altLang="en-US" dirty="0"/>
          </a:p>
        </p:txBody>
      </p:sp>
    </p:spTree>
    <p:extLst>
      <p:ext uri="{BB962C8B-B14F-4D97-AF65-F5344CB8AC3E}">
        <p14:creationId xmlns:p14="http://schemas.microsoft.com/office/powerpoint/2010/main" val="493036743"/>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solidFill>
                  <a:prstClr val="black"/>
                </a:solidFill>
              </a:rPr>
              <a:t>可據以實現之說明</a:t>
            </a:r>
            <a:endParaRPr lang="zh-TW" altLang="en-US" dirty="0"/>
          </a:p>
        </p:txBody>
      </p:sp>
      <p:sp>
        <p:nvSpPr>
          <p:cNvPr id="3" name="內容版面配置區 2"/>
          <p:cNvSpPr>
            <a:spLocks noGrp="1"/>
          </p:cNvSpPr>
          <p:nvPr>
            <p:ph idx="1"/>
          </p:nvPr>
        </p:nvSpPr>
        <p:spPr>
          <a:xfrm>
            <a:off x="457200" y="1363710"/>
            <a:ext cx="8229600" cy="5305650"/>
          </a:xfrm>
        </p:spPr>
        <p:txBody>
          <a:bodyPr>
            <a:normAutofit/>
          </a:bodyPr>
          <a:lstStyle/>
          <a:p>
            <a:pPr marL="342900" lvl="1" indent="-342900">
              <a:buFont typeface="Arial" pitchFamily="34" charset="0"/>
              <a:buChar char="•"/>
            </a:pPr>
            <a:r>
              <a:rPr lang="zh-TW" altLang="en-US" u="sng" dirty="0"/>
              <a:t>方法</a:t>
            </a:r>
            <a:r>
              <a:rPr lang="zh-TW" altLang="en-US" u="sng" dirty="0" smtClean="0"/>
              <a:t>發明</a:t>
            </a:r>
            <a:endParaRPr lang="en-US" altLang="zh-TW" u="sng" dirty="0"/>
          </a:p>
          <a:p>
            <a:pPr lvl="1">
              <a:lnSpc>
                <a:spcPct val="90000"/>
              </a:lnSpc>
            </a:pPr>
            <a:r>
              <a:rPr lang="zh-TW" altLang="en-US" sz="2600" u="sng" dirty="0"/>
              <a:t>無產物</a:t>
            </a:r>
            <a:r>
              <a:rPr lang="zh-TW" altLang="en-US" sz="2600" dirty="0"/>
              <a:t>之方法</a:t>
            </a:r>
            <a:r>
              <a:rPr lang="zh-TW" altLang="en-US" sz="2600" dirty="0" smtClean="0"/>
              <a:t>發明</a:t>
            </a:r>
            <a:endParaRPr lang="en-US" altLang="zh-TW" sz="2600" dirty="0" smtClean="0"/>
          </a:p>
          <a:p>
            <a:pPr lvl="2">
              <a:lnSpc>
                <a:spcPct val="90000"/>
              </a:lnSpc>
            </a:pPr>
            <a:r>
              <a:rPr lang="zh-TW" altLang="en-US" sz="2200" dirty="0" smtClean="0"/>
              <a:t>物的使用方法、測定方法、控制方法</a:t>
            </a:r>
            <a:endParaRPr lang="en-US" altLang="zh-TW" sz="2200" dirty="0" smtClean="0"/>
          </a:p>
          <a:p>
            <a:pPr lvl="2">
              <a:lnSpc>
                <a:spcPct val="90000"/>
              </a:lnSpc>
            </a:pPr>
            <a:r>
              <a:rPr lang="zh-TW" altLang="en-US" sz="2200" dirty="0" smtClean="0"/>
              <a:t>具有通常知識者基於說明書、圖式或通常知識而能使用該方法的方式記載</a:t>
            </a:r>
            <a:endParaRPr lang="en-US" altLang="zh-TW" sz="2200" dirty="0"/>
          </a:p>
          <a:p>
            <a:pPr lvl="1">
              <a:lnSpc>
                <a:spcPct val="90000"/>
              </a:lnSpc>
            </a:pPr>
            <a:r>
              <a:rPr lang="zh-TW" altLang="en-US" sz="2600" u="sng" dirty="0"/>
              <a:t>有產物</a:t>
            </a:r>
            <a:r>
              <a:rPr lang="zh-TW" altLang="en-US" sz="2600" dirty="0"/>
              <a:t>之製法</a:t>
            </a:r>
            <a:r>
              <a:rPr lang="zh-TW" altLang="en-US" sz="2600" dirty="0" smtClean="0"/>
              <a:t>發明</a:t>
            </a:r>
            <a:endParaRPr lang="en-US" altLang="zh-TW" sz="2600" dirty="0"/>
          </a:p>
          <a:p>
            <a:pPr lvl="2">
              <a:lnSpc>
                <a:spcPct val="90000"/>
              </a:lnSpc>
            </a:pPr>
            <a:r>
              <a:rPr lang="zh-TW" altLang="en-US" sz="2200" dirty="0"/>
              <a:t>如何以該方法製造該</a:t>
            </a:r>
            <a:r>
              <a:rPr lang="zh-TW" altLang="en-US" sz="2200" dirty="0" smtClean="0"/>
              <a:t>物</a:t>
            </a:r>
            <a:endParaRPr lang="en-US" altLang="zh-TW" sz="2200" dirty="0" smtClean="0"/>
          </a:p>
          <a:p>
            <a:pPr lvl="2">
              <a:lnSpc>
                <a:spcPct val="90000"/>
              </a:lnSpc>
            </a:pPr>
            <a:r>
              <a:rPr lang="zh-TW" altLang="en-US" sz="2200" dirty="0"/>
              <a:t>製造</a:t>
            </a:r>
            <a:r>
              <a:rPr lang="zh-TW" altLang="en-US" sz="2200" dirty="0" smtClean="0"/>
              <a:t>方法發明：製造方法、組裝方法、加工方法</a:t>
            </a:r>
            <a:endParaRPr lang="en-US" altLang="zh-TW" sz="2200" dirty="0" smtClean="0"/>
          </a:p>
          <a:p>
            <a:pPr lvl="3">
              <a:lnSpc>
                <a:spcPct val="90000"/>
              </a:lnSpc>
            </a:pPr>
            <a:r>
              <a:rPr lang="zh-TW" altLang="en-US" sz="1800" dirty="0"/>
              <a:t>原物</a:t>
            </a:r>
            <a:r>
              <a:rPr lang="zh-TW" altLang="en-US" sz="1800" dirty="0" smtClean="0"/>
              <a:t>料</a:t>
            </a:r>
            <a:endParaRPr lang="en-US" altLang="zh-TW" sz="1800" dirty="0" smtClean="0"/>
          </a:p>
          <a:p>
            <a:pPr lvl="3">
              <a:lnSpc>
                <a:spcPct val="90000"/>
              </a:lnSpc>
            </a:pPr>
            <a:r>
              <a:rPr lang="zh-TW" altLang="en-US" sz="1800" dirty="0" smtClean="0"/>
              <a:t>處理之製程</a:t>
            </a:r>
            <a:endParaRPr lang="en-US" altLang="zh-TW" sz="1800" dirty="0" smtClean="0"/>
          </a:p>
          <a:p>
            <a:pPr lvl="3">
              <a:lnSpc>
                <a:spcPct val="90000"/>
              </a:lnSpc>
            </a:pPr>
            <a:r>
              <a:rPr lang="zh-TW" altLang="en-US" sz="1800" dirty="0" smtClean="0"/>
              <a:t>產物：</a:t>
            </a:r>
            <a:endParaRPr lang="en-US" altLang="zh-TW" sz="1800" dirty="0" smtClean="0"/>
          </a:p>
          <a:p>
            <a:pPr lvl="4">
              <a:lnSpc>
                <a:spcPct val="90000"/>
              </a:lnSpc>
            </a:pPr>
            <a:r>
              <a:rPr lang="zh-TW" altLang="en-US" sz="1800" dirty="0" smtClean="0"/>
              <a:t>從上述兩者可以了解產物者，不用記載產物</a:t>
            </a:r>
            <a:endParaRPr lang="en-US" altLang="zh-TW" sz="1800" dirty="0" smtClean="0"/>
          </a:p>
          <a:p>
            <a:pPr lvl="4">
              <a:lnSpc>
                <a:spcPct val="90000"/>
              </a:lnSpc>
            </a:pPr>
            <a:r>
              <a:rPr lang="zh-TW" altLang="en-US" sz="1800" dirty="0" smtClean="0"/>
              <a:t>簡單裝置的組合方法、在處理過程中元件之構造未生變化之方法</a:t>
            </a:r>
            <a:endParaRPr lang="en-US" altLang="zh-TW" sz="1800" dirty="0" smtClean="0"/>
          </a:p>
          <a:p>
            <a:pPr lvl="4">
              <a:lnSpc>
                <a:spcPct val="90000"/>
              </a:lnSpc>
            </a:pPr>
            <a:endParaRPr lang="en-US" altLang="zh-TW" sz="1800" dirty="0"/>
          </a:p>
          <a:p>
            <a:pPr marL="342900" lvl="1" indent="-342900">
              <a:buFont typeface="Arial" pitchFamily="34" charset="0"/>
              <a:buChar char="•"/>
            </a:pPr>
            <a:endParaRPr lang="en-US" altLang="zh-TW" u="sng" dirty="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51</a:t>
            </a:fld>
            <a:endParaRPr lang="zh-TW" altLang="en-US"/>
          </a:p>
        </p:txBody>
      </p:sp>
    </p:spTree>
    <p:extLst>
      <p:ext uri="{BB962C8B-B14F-4D97-AF65-F5344CB8AC3E}">
        <p14:creationId xmlns:p14="http://schemas.microsoft.com/office/powerpoint/2010/main" val="448841006"/>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solidFill>
                  <a:prstClr val="black"/>
                </a:solidFill>
              </a:rPr>
              <a:t>支持申請專利範圍之說明</a:t>
            </a:r>
          </a:p>
        </p:txBody>
      </p:sp>
      <p:sp>
        <p:nvSpPr>
          <p:cNvPr id="3" name="內容版面配置區 2"/>
          <p:cNvSpPr>
            <a:spLocks noGrp="1"/>
          </p:cNvSpPr>
          <p:nvPr>
            <p:ph idx="1"/>
          </p:nvPr>
        </p:nvSpPr>
        <p:spPr/>
        <p:txBody>
          <a:bodyPr>
            <a:normAutofit/>
          </a:bodyPr>
          <a:lstStyle/>
          <a:p>
            <a:r>
              <a:rPr lang="zh-TW" altLang="en-US" dirty="0" smtClean="0"/>
              <a:t>實施例：舉例說明發明較佳的具體實施方式</a:t>
            </a:r>
            <a:endParaRPr lang="en-US" altLang="zh-TW" dirty="0" smtClean="0"/>
          </a:p>
          <a:p>
            <a:pPr lvl="1"/>
            <a:r>
              <a:rPr lang="zh-TW" altLang="en-US" dirty="0"/>
              <a:t>單一</a:t>
            </a:r>
            <a:r>
              <a:rPr lang="zh-TW" altLang="en-US" dirty="0" smtClean="0"/>
              <a:t>實施例：</a:t>
            </a:r>
            <a:endParaRPr lang="en-US" altLang="zh-TW" dirty="0" smtClean="0"/>
          </a:p>
          <a:p>
            <a:pPr lvl="2"/>
            <a:r>
              <a:rPr lang="zh-TW" altLang="en-US" dirty="0"/>
              <a:t>若</a:t>
            </a:r>
            <a:r>
              <a:rPr lang="zh-TW" altLang="en-US" dirty="0" smtClean="0"/>
              <a:t>一個實施例足以支持申請專利範圍所載之技術手段，說明書得僅記載單一實施例</a:t>
            </a:r>
            <a:endParaRPr lang="en-US" altLang="zh-TW" dirty="0" smtClean="0"/>
          </a:p>
          <a:p>
            <a:pPr lvl="1"/>
            <a:r>
              <a:rPr lang="zh-TW" altLang="en-US" dirty="0"/>
              <a:t>一個</a:t>
            </a:r>
            <a:r>
              <a:rPr lang="zh-TW" altLang="en-US" dirty="0" smtClean="0"/>
              <a:t>以上實施例：</a:t>
            </a:r>
            <a:endParaRPr lang="en-US" altLang="zh-TW" dirty="0" smtClean="0"/>
          </a:p>
          <a:p>
            <a:pPr lvl="2"/>
            <a:r>
              <a:rPr lang="zh-TW" altLang="en-US" dirty="0"/>
              <a:t>申請專利範圍所</a:t>
            </a:r>
            <a:r>
              <a:rPr lang="zh-TW" altLang="en-US" dirty="0" smtClean="0"/>
              <a:t>載的範圍過廣，僅記載單一實施例並不符可據以實施要件</a:t>
            </a:r>
            <a:endParaRPr lang="en-US" altLang="zh-TW" dirty="0" smtClean="0"/>
          </a:p>
          <a:p>
            <a:pPr lvl="2"/>
            <a:r>
              <a:rPr lang="zh-TW" altLang="en-US" dirty="0" smtClean="0"/>
              <a:t>記載一個以上實施例</a:t>
            </a:r>
            <a:endParaRPr lang="en-US" altLang="zh-TW" dirty="0" smtClean="0"/>
          </a:p>
          <a:p>
            <a:pPr lvl="2"/>
            <a:r>
              <a:rPr lang="zh-TW" altLang="en-US" dirty="0" smtClean="0"/>
              <a:t>記載性質類似之擇一形式實施方式</a:t>
            </a: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52</a:t>
            </a:fld>
            <a:endParaRPr lang="zh-TW" altLang="en-US"/>
          </a:p>
        </p:txBody>
      </p:sp>
    </p:spTree>
    <p:extLst>
      <p:ext uri="{BB962C8B-B14F-4D97-AF65-F5344CB8AC3E}">
        <p14:creationId xmlns:p14="http://schemas.microsoft.com/office/powerpoint/2010/main" val="4213573978"/>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kern="100" dirty="0">
                <a:latin typeface="新細明體"/>
                <a:cs typeface="新細明體"/>
              </a:rPr>
              <a:t>實施</a:t>
            </a:r>
            <a:r>
              <a:rPr lang="zh-TW" altLang="zh-TW" kern="100" dirty="0" smtClean="0">
                <a:latin typeface="新細明體"/>
                <a:cs typeface="新細明體"/>
              </a:rPr>
              <a:t>方式</a:t>
            </a:r>
            <a:r>
              <a:rPr lang="zh-TW" altLang="en-US" kern="100" dirty="0" smtClean="0">
                <a:latin typeface="新細明體"/>
                <a:cs typeface="新細明體"/>
              </a:rPr>
              <a:t>注意事項</a:t>
            </a:r>
            <a:endParaRPr lang="zh-TW" altLang="en-US" dirty="0"/>
          </a:p>
        </p:txBody>
      </p:sp>
      <p:sp>
        <p:nvSpPr>
          <p:cNvPr id="3" name="內容版面配置區 2"/>
          <p:cNvSpPr>
            <a:spLocks noGrp="1"/>
          </p:cNvSpPr>
          <p:nvPr>
            <p:ph idx="1"/>
          </p:nvPr>
        </p:nvSpPr>
        <p:spPr/>
        <p:txBody>
          <a:bodyPr/>
          <a:lstStyle/>
          <a:p>
            <a:r>
              <a:rPr lang="zh-TW" altLang="en-US" dirty="0" smtClean="0"/>
              <a:t>是否</a:t>
            </a:r>
            <a:r>
              <a:rPr lang="zh-TW" altLang="en-US" dirty="0"/>
              <a:t>充分揭露不同的實施</a:t>
            </a:r>
            <a:r>
              <a:rPr lang="zh-TW" altLang="en-US" dirty="0" smtClean="0"/>
              <a:t>例？</a:t>
            </a:r>
            <a:endParaRPr lang="en-US" altLang="zh-TW" dirty="0" smtClean="0"/>
          </a:p>
          <a:p>
            <a:r>
              <a:rPr lang="zh-TW" altLang="en-US" dirty="0"/>
              <a:t>是否就發明功效提出數據或實驗結果</a:t>
            </a:r>
            <a:r>
              <a:rPr lang="zh-TW" altLang="en-US" dirty="0" smtClean="0"/>
              <a:t>支持？</a:t>
            </a:r>
            <a:endParaRPr lang="en-US" altLang="zh-TW" dirty="0" smtClean="0"/>
          </a:p>
          <a:p>
            <a:r>
              <a:rPr lang="zh-TW" altLang="en-US" dirty="0"/>
              <a:t>就各元件及技術特徵，是否提出可選擇之變化</a:t>
            </a:r>
            <a:r>
              <a:rPr lang="zh-TW" altLang="en-US" dirty="0" smtClean="0"/>
              <a:t>例？</a:t>
            </a:r>
            <a:endParaRPr lang="en-US" altLang="zh-TW" dirty="0" smtClean="0"/>
          </a:p>
          <a:p>
            <a:r>
              <a:rPr lang="zh-TW" altLang="en-US" dirty="0"/>
              <a:t>是否</a:t>
            </a:r>
            <a:r>
              <a:rPr lang="zh-TW" altLang="en-US" dirty="0" smtClean="0"/>
              <a:t>就</a:t>
            </a:r>
            <a:r>
              <a:rPr lang="zh-TW" altLang="en-US" dirty="0"/>
              <a:t>請求項</a:t>
            </a:r>
            <a:r>
              <a:rPr lang="zh-TW" altLang="en-US" dirty="0" smtClean="0"/>
              <a:t>中的</a:t>
            </a:r>
            <a:r>
              <a:rPr lang="zh-TW" altLang="en-US" dirty="0"/>
              <a:t>所有技術特徵、元件及關係均有實施例說明？</a:t>
            </a:r>
            <a:endParaRPr lang="en-US" altLang="zh-TW" dirty="0"/>
          </a:p>
          <a:p>
            <a:endParaRPr lang="en-US" altLang="zh-TW"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53</a:t>
            </a:fld>
            <a:endParaRPr lang="zh-TW" altLang="en-US"/>
          </a:p>
        </p:txBody>
      </p:sp>
    </p:spTree>
    <p:extLst>
      <p:ext uri="{BB962C8B-B14F-4D97-AF65-F5344CB8AC3E}">
        <p14:creationId xmlns:p14="http://schemas.microsoft.com/office/powerpoint/2010/main" val="778396027"/>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kern="100" dirty="0">
                <a:latin typeface="新細明體"/>
                <a:cs typeface="新細明體"/>
              </a:rPr>
              <a:t>實施</a:t>
            </a:r>
            <a:r>
              <a:rPr lang="zh-TW" altLang="zh-TW" kern="100" dirty="0" smtClean="0">
                <a:latin typeface="新細明體"/>
                <a:cs typeface="新細明體"/>
              </a:rPr>
              <a:t>方式</a:t>
            </a:r>
            <a:r>
              <a:rPr lang="zh-TW" altLang="en-US" kern="100" dirty="0" smtClean="0">
                <a:latin typeface="新細明體"/>
                <a:cs typeface="新細明體"/>
              </a:rPr>
              <a:t>注意事項</a:t>
            </a:r>
            <a:endParaRPr lang="zh-TW" altLang="en-US" dirty="0"/>
          </a:p>
        </p:txBody>
      </p:sp>
      <p:sp>
        <p:nvSpPr>
          <p:cNvPr id="3" name="內容版面配置區 2"/>
          <p:cNvSpPr>
            <a:spLocks noGrp="1"/>
          </p:cNvSpPr>
          <p:nvPr>
            <p:ph idx="1"/>
          </p:nvPr>
        </p:nvSpPr>
        <p:spPr>
          <a:xfrm>
            <a:off x="457200" y="1628800"/>
            <a:ext cx="8229600" cy="4497363"/>
          </a:xfrm>
        </p:spPr>
        <p:txBody>
          <a:bodyPr>
            <a:normAutofit/>
          </a:bodyPr>
          <a:lstStyle/>
          <a:p>
            <a:r>
              <a:rPr lang="zh-TW" altLang="en-US" dirty="0" smtClean="0"/>
              <a:t>是否</a:t>
            </a:r>
            <a:r>
              <a:rPr lang="zh-TW" altLang="en-US" dirty="0"/>
              <a:t>充分揭露不同的實施</a:t>
            </a:r>
            <a:r>
              <a:rPr lang="zh-TW" altLang="en-US" dirty="0" smtClean="0"/>
              <a:t>例？</a:t>
            </a:r>
            <a:endParaRPr lang="en-US" altLang="zh-TW" dirty="0" smtClean="0"/>
          </a:p>
          <a:p>
            <a:endParaRPr lang="en-US" altLang="zh-TW" dirty="0" smtClean="0"/>
          </a:p>
          <a:p>
            <a:pPr lvl="1"/>
            <a:r>
              <a:rPr lang="zh-TW" altLang="en-US" u="sng" dirty="0"/>
              <a:t>合成樹脂</a:t>
            </a:r>
            <a:r>
              <a:rPr lang="zh-TW" altLang="en-US" dirty="0" smtClean="0"/>
              <a:t>：熱</a:t>
            </a:r>
            <a:r>
              <a:rPr lang="zh-TW" altLang="en-US" dirty="0"/>
              <a:t>塑性樹脂和</a:t>
            </a:r>
            <a:r>
              <a:rPr lang="zh-TW" altLang="en-US" dirty="0">
                <a:solidFill>
                  <a:srgbClr val="FF0000"/>
                </a:solidFill>
              </a:rPr>
              <a:t>熱固性</a:t>
            </a:r>
            <a:r>
              <a:rPr lang="zh-TW" altLang="en-US" dirty="0" smtClean="0">
                <a:solidFill>
                  <a:srgbClr val="FF0000"/>
                </a:solidFill>
              </a:rPr>
              <a:t>樹脂</a:t>
            </a:r>
            <a:endParaRPr lang="en-US" altLang="zh-TW" dirty="0">
              <a:solidFill>
                <a:srgbClr val="FF0000"/>
              </a:solidFill>
            </a:endParaRPr>
          </a:p>
          <a:p>
            <a:pPr lvl="2"/>
            <a:r>
              <a:rPr lang="zh-TW" altLang="en-US" dirty="0"/>
              <a:t>說明書之實施例：熱塑性</a:t>
            </a:r>
            <a:r>
              <a:rPr lang="zh-TW" altLang="en-US" dirty="0" smtClean="0"/>
              <a:t>樹脂</a:t>
            </a:r>
            <a:endParaRPr lang="en-US" altLang="zh-TW" dirty="0" smtClean="0"/>
          </a:p>
          <a:p>
            <a:pPr lvl="2"/>
            <a:r>
              <a:rPr lang="zh-TW" altLang="en-US" dirty="0" smtClean="0"/>
              <a:t>請求項：一種</a:t>
            </a:r>
            <a:r>
              <a:rPr lang="zh-TW" altLang="en-US" dirty="0"/>
              <a:t>處理</a:t>
            </a:r>
            <a:r>
              <a:rPr lang="zh-TW" altLang="en-US" u="sng" dirty="0"/>
              <a:t>合成樹脂</a:t>
            </a:r>
            <a:r>
              <a:rPr lang="zh-TW" altLang="en-US" dirty="0"/>
              <a:t>成型物性質的</a:t>
            </a:r>
            <a:r>
              <a:rPr lang="zh-TW" altLang="en-US" dirty="0" smtClean="0"/>
              <a:t>方法</a:t>
            </a:r>
            <a:endParaRPr lang="en-US" altLang="zh-TW" dirty="0" smtClean="0"/>
          </a:p>
          <a:p>
            <a:pPr lvl="2"/>
            <a:r>
              <a:rPr lang="zh-TW" altLang="en-US" dirty="0" smtClean="0">
                <a:solidFill>
                  <a:srgbClr val="FF0000"/>
                </a:solidFill>
              </a:rPr>
              <a:t>熱</a:t>
            </a:r>
            <a:r>
              <a:rPr lang="zh-TW" altLang="en-US" dirty="0">
                <a:solidFill>
                  <a:srgbClr val="FF0000"/>
                </a:solidFill>
              </a:rPr>
              <a:t>固性</a:t>
            </a:r>
            <a:r>
              <a:rPr lang="zh-TW" altLang="en-US" dirty="0" smtClean="0">
                <a:solidFill>
                  <a:srgbClr val="FF0000"/>
                </a:solidFill>
              </a:rPr>
              <a:t>樹脂</a:t>
            </a:r>
            <a:r>
              <a:rPr lang="zh-TW" altLang="en-US" dirty="0" smtClean="0"/>
              <a:t>？</a:t>
            </a:r>
            <a:endParaRPr lang="en-US" altLang="zh-TW" dirty="0" smtClean="0"/>
          </a:p>
          <a:p>
            <a:pPr lvl="3"/>
            <a:r>
              <a:rPr lang="zh-TW" altLang="en-US" dirty="0" smtClean="0"/>
              <a:t>說明書之實施例未揭露，無法證明</a:t>
            </a:r>
            <a:r>
              <a:rPr lang="zh-TW" altLang="en-US" dirty="0"/>
              <a:t>該方法亦適用於熱固性</a:t>
            </a:r>
            <a:r>
              <a:rPr lang="zh-TW" altLang="en-US" dirty="0" smtClean="0"/>
              <a:t>樹脂</a:t>
            </a:r>
            <a:endParaRPr lang="en-US" altLang="zh-TW" dirty="0" smtClean="0"/>
          </a:p>
          <a:p>
            <a:pPr lvl="1"/>
            <a:r>
              <a:rPr lang="zh-TW" altLang="en-US" dirty="0" smtClean="0"/>
              <a:t>請求</a:t>
            </a:r>
            <a:r>
              <a:rPr lang="zh-TW" altLang="en-US" dirty="0"/>
              <a:t>項無法為說明書所</a:t>
            </a:r>
            <a:r>
              <a:rPr lang="zh-TW" altLang="en-US" dirty="0" smtClean="0"/>
              <a:t>支持</a:t>
            </a:r>
            <a:r>
              <a:rPr lang="en-US" altLang="zh-TW" dirty="0" smtClean="0"/>
              <a:t>!</a:t>
            </a:r>
          </a:p>
          <a:p>
            <a:endParaRPr lang="en-US" altLang="zh-TW" dirty="0" smtClean="0"/>
          </a:p>
          <a:p>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54</a:t>
            </a:fld>
            <a:endParaRPr lang="zh-TW" altLang="en-US"/>
          </a:p>
        </p:txBody>
      </p:sp>
    </p:spTree>
    <p:extLst>
      <p:ext uri="{BB962C8B-B14F-4D97-AF65-F5344CB8AC3E}">
        <p14:creationId xmlns:p14="http://schemas.microsoft.com/office/powerpoint/2010/main" val="3644606211"/>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kern="100" dirty="0">
                <a:latin typeface="新細明體"/>
                <a:cs typeface="新細明體"/>
              </a:rPr>
              <a:t>實施方式</a:t>
            </a:r>
            <a:r>
              <a:rPr lang="zh-TW" altLang="en-US" kern="100" dirty="0">
                <a:latin typeface="新細明體"/>
                <a:cs typeface="新細明體"/>
              </a:rPr>
              <a:t>注意事項</a:t>
            </a:r>
            <a:endParaRPr lang="zh-TW" altLang="en-US" dirty="0"/>
          </a:p>
        </p:txBody>
      </p:sp>
      <p:sp>
        <p:nvSpPr>
          <p:cNvPr id="3" name="內容版面配置區 2"/>
          <p:cNvSpPr>
            <a:spLocks noGrp="1"/>
          </p:cNvSpPr>
          <p:nvPr>
            <p:ph idx="1"/>
          </p:nvPr>
        </p:nvSpPr>
        <p:spPr/>
        <p:txBody>
          <a:bodyPr>
            <a:normAutofit/>
          </a:bodyPr>
          <a:lstStyle/>
          <a:p>
            <a:r>
              <a:rPr lang="zh-TW" altLang="en-US" dirty="0"/>
              <a:t>是否就發明功效提出</a:t>
            </a:r>
            <a:r>
              <a:rPr lang="zh-TW" altLang="en-US" u="sng" dirty="0"/>
              <a:t>數據</a:t>
            </a:r>
            <a:r>
              <a:rPr lang="zh-TW" altLang="en-US" dirty="0"/>
              <a:t>或</a:t>
            </a:r>
            <a:r>
              <a:rPr lang="zh-TW" altLang="en-US" u="sng" dirty="0"/>
              <a:t>實驗結果</a:t>
            </a:r>
            <a:r>
              <a:rPr lang="zh-TW" altLang="en-US" dirty="0"/>
              <a:t>支持</a:t>
            </a:r>
            <a:r>
              <a:rPr lang="zh-TW" altLang="en-US" dirty="0" smtClean="0"/>
              <a:t>？</a:t>
            </a:r>
            <a:endParaRPr lang="zh-TW" altLang="en-US" dirty="0"/>
          </a:p>
          <a:p>
            <a:pPr marL="0" indent="0">
              <a:buNone/>
            </a:pPr>
            <a:endParaRPr lang="en-US" altLang="zh-TW" dirty="0" smtClean="0"/>
          </a:p>
          <a:p>
            <a:pPr lvl="1"/>
            <a:r>
              <a:rPr lang="zh-TW" altLang="en-US" dirty="0" smtClean="0"/>
              <a:t>例如：</a:t>
            </a:r>
            <a:r>
              <a:rPr lang="zh-TW" altLang="en-US" u="sng" dirty="0" smtClean="0"/>
              <a:t>治療心臟病</a:t>
            </a:r>
            <a:r>
              <a:rPr lang="zh-TW" altLang="en-US" dirty="0"/>
              <a:t>之醫藥組成物</a:t>
            </a:r>
            <a:r>
              <a:rPr lang="zh-TW" altLang="en-US" dirty="0" smtClean="0"/>
              <a:t>，</a:t>
            </a:r>
            <a:endParaRPr lang="en-US" altLang="zh-TW" dirty="0" smtClean="0"/>
          </a:p>
          <a:p>
            <a:pPr lvl="2"/>
            <a:r>
              <a:rPr lang="zh-TW" altLang="en-US" dirty="0" smtClean="0"/>
              <a:t>說明書</a:t>
            </a:r>
            <a:r>
              <a:rPr lang="zh-TW" altLang="en-US" dirty="0"/>
              <a:t>未提供任何實施例證實該醫藥組成物</a:t>
            </a:r>
            <a:r>
              <a:rPr lang="zh-TW" altLang="en-US" dirty="0" smtClean="0"/>
              <a:t>對心臟病</a:t>
            </a:r>
            <a:r>
              <a:rPr lang="zh-TW" altLang="en-US" dirty="0"/>
              <a:t>具有療效</a:t>
            </a:r>
            <a:r>
              <a:rPr lang="zh-TW" altLang="en-US" dirty="0" smtClean="0"/>
              <a:t>。</a:t>
            </a:r>
            <a:endParaRPr lang="en-US" altLang="zh-TW" dirty="0" smtClean="0"/>
          </a:p>
          <a:p>
            <a:pPr lvl="2"/>
            <a:r>
              <a:rPr lang="zh-TW" altLang="en-US" u="sng" dirty="0"/>
              <a:t>未</a:t>
            </a:r>
            <a:r>
              <a:rPr lang="zh-TW" altLang="en-US" u="sng" dirty="0" smtClean="0"/>
              <a:t>提供</a:t>
            </a:r>
            <a:r>
              <a:rPr lang="zh-TW" altLang="en-US" u="sng" dirty="0"/>
              <a:t>實驗資料</a:t>
            </a:r>
            <a:r>
              <a:rPr lang="zh-TW" altLang="en-US" dirty="0"/>
              <a:t>，致無法證實</a:t>
            </a:r>
            <a:r>
              <a:rPr lang="zh-TW" altLang="en-US" dirty="0" smtClean="0"/>
              <a:t>該</a:t>
            </a:r>
            <a:r>
              <a:rPr lang="zh-TW" altLang="en-US" dirty="0"/>
              <a:t>技術手段可達成所欲解決之</a:t>
            </a:r>
            <a:r>
              <a:rPr lang="zh-TW" altLang="en-US" dirty="0" smtClean="0"/>
              <a:t>問題</a:t>
            </a:r>
            <a:endParaRPr lang="en-US" altLang="zh-TW" dirty="0" smtClean="0"/>
          </a:p>
          <a:p>
            <a:pPr lvl="1"/>
            <a:r>
              <a:rPr lang="zh-TW" altLang="en-US" dirty="0" smtClean="0"/>
              <a:t>對於進步性的幫助</a:t>
            </a:r>
            <a:endParaRPr lang="en-US" altLang="zh-TW" dirty="0" smtClean="0"/>
          </a:p>
          <a:p>
            <a:pPr lvl="2"/>
            <a:r>
              <a:rPr lang="zh-TW" altLang="en-US" dirty="0" smtClean="0"/>
              <a:t>臨界值</a:t>
            </a: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55</a:t>
            </a:fld>
            <a:endParaRPr lang="zh-TW" altLang="en-US"/>
          </a:p>
        </p:txBody>
      </p:sp>
    </p:spTree>
    <p:extLst>
      <p:ext uri="{BB962C8B-B14F-4D97-AF65-F5344CB8AC3E}">
        <p14:creationId xmlns:p14="http://schemas.microsoft.com/office/powerpoint/2010/main" val="2291533524"/>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kern="100" dirty="0">
                <a:latin typeface="新細明體"/>
                <a:cs typeface="新細明體"/>
              </a:rPr>
              <a:t>實施方式</a:t>
            </a:r>
            <a:r>
              <a:rPr lang="zh-TW" altLang="en-US" kern="100" dirty="0">
                <a:latin typeface="新細明體"/>
                <a:cs typeface="新細明體"/>
              </a:rPr>
              <a:t>注意事項</a:t>
            </a:r>
            <a:endParaRPr lang="zh-TW" altLang="en-US" dirty="0"/>
          </a:p>
        </p:txBody>
      </p:sp>
      <p:sp>
        <p:nvSpPr>
          <p:cNvPr id="3" name="內容版面配置區 2"/>
          <p:cNvSpPr>
            <a:spLocks noGrp="1"/>
          </p:cNvSpPr>
          <p:nvPr>
            <p:ph idx="1"/>
          </p:nvPr>
        </p:nvSpPr>
        <p:spPr>
          <a:xfrm>
            <a:off x="457200" y="1412776"/>
            <a:ext cx="8229600" cy="4824536"/>
          </a:xfrm>
        </p:spPr>
        <p:txBody>
          <a:bodyPr>
            <a:normAutofit fontScale="92500"/>
          </a:bodyPr>
          <a:lstStyle/>
          <a:p>
            <a:r>
              <a:rPr lang="zh-TW" altLang="en-US" dirty="0"/>
              <a:t>是否</a:t>
            </a:r>
            <a:r>
              <a:rPr lang="zh-TW" altLang="en-US" dirty="0" smtClean="0"/>
              <a:t>就請求項中的</a:t>
            </a:r>
            <a:r>
              <a:rPr lang="zh-TW" altLang="en-US" dirty="0"/>
              <a:t>所有技術特徵、元件及關係均有實施例說明？</a:t>
            </a:r>
            <a:endParaRPr lang="en-US" altLang="zh-TW" dirty="0"/>
          </a:p>
          <a:p>
            <a:pPr lvl="1"/>
            <a:r>
              <a:rPr lang="zh-TW" altLang="en-US" dirty="0" smtClean="0"/>
              <a:t>實施例、實施方式之記載內容：</a:t>
            </a:r>
            <a:endParaRPr lang="en-US" altLang="zh-TW" dirty="0" smtClean="0"/>
          </a:p>
          <a:p>
            <a:pPr lvl="2"/>
            <a:r>
              <a:rPr lang="zh-TW" altLang="en-US" dirty="0" smtClean="0"/>
              <a:t>申請專利範圍之</a:t>
            </a:r>
            <a:r>
              <a:rPr lang="zh-TW" altLang="en-US" u="sng" dirty="0" smtClean="0"/>
              <a:t>字典</a:t>
            </a:r>
            <a:endParaRPr lang="en-US" altLang="zh-TW" u="sng" dirty="0" smtClean="0"/>
          </a:p>
          <a:p>
            <a:pPr lvl="1"/>
            <a:r>
              <a:rPr lang="zh-TW" altLang="en-US" u="sng" dirty="0" smtClean="0"/>
              <a:t>詞彙編</a:t>
            </a:r>
            <a:r>
              <a:rPr lang="zh-TW" altLang="en-US" u="sng" dirty="0"/>
              <a:t>纂</a:t>
            </a:r>
            <a:r>
              <a:rPr lang="zh-TW" altLang="en-US" u="sng" dirty="0" smtClean="0"/>
              <a:t>者原則 </a:t>
            </a:r>
            <a:r>
              <a:rPr lang="en-US" altLang="zh-TW" dirty="0" smtClean="0"/>
              <a:t>(lexicographer rule)</a:t>
            </a:r>
            <a:r>
              <a:rPr lang="zh-TW" altLang="en-US" dirty="0" smtClean="0"/>
              <a:t>：</a:t>
            </a:r>
            <a:endParaRPr lang="en-US" altLang="zh-TW" dirty="0" smtClean="0"/>
          </a:p>
          <a:p>
            <a:pPr lvl="2"/>
            <a:r>
              <a:rPr lang="zh-TW" altLang="en-US" dirty="0" smtClean="0"/>
              <a:t>專利權人於說明書中</a:t>
            </a:r>
            <a:r>
              <a:rPr lang="zh-TW" altLang="en-US" dirty="0" smtClean="0"/>
              <a:t>自行定義</a:t>
            </a:r>
            <a:r>
              <a:rPr lang="zh-TW" altLang="en-US" dirty="0" smtClean="0"/>
              <a:t>請求項</a:t>
            </a:r>
            <a:r>
              <a:rPr lang="zh-TW" altLang="en-US" dirty="0" smtClean="0"/>
              <a:t>所載之</a:t>
            </a:r>
            <a:r>
              <a:rPr lang="zh-TW" altLang="en-US" dirty="0" smtClean="0"/>
              <a:t>文字、用語，無論明確不明確，應以說明書所載之定義優先</a:t>
            </a:r>
            <a:endParaRPr lang="en-US" altLang="zh-TW" dirty="0" smtClean="0"/>
          </a:p>
          <a:p>
            <a:pPr lvl="1"/>
            <a:r>
              <a:rPr lang="zh-TW" altLang="en-US" dirty="0" smtClean="0"/>
              <a:t>對於</a:t>
            </a:r>
            <a:r>
              <a:rPr lang="zh-TW" altLang="en-US" dirty="0" smtClean="0"/>
              <a:t>請求項</a:t>
            </a:r>
            <a:r>
              <a:rPr lang="zh-TW" altLang="en-US" dirty="0" smtClean="0"/>
              <a:t>中每一個技術特徵及</a:t>
            </a:r>
            <a:r>
              <a:rPr lang="zh-TW" altLang="en-US" dirty="0"/>
              <a:t>所有用語，均應</a:t>
            </a:r>
            <a:r>
              <a:rPr lang="zh-TW" altLang="en-US" dirty="0" smtClean="0"/>
              <a:t>提供</a:t>
            </a:r>
            <a:r>
              <a:rPr lang="zh-TW" altLang="en-US" dirty="0" smtClean="0"/>
              <a:t>一致且</a:t>
            </a:r>
            <a:r>
              <a:rPr lang="zh-TW" altLang="en-US" dirty="0" smtClean="0"/>
              <a:t>明確之支持</a:t>
            </a:r>
            <a:endParaRPr lang="en-US" altLang="zh-TW" dirty="0" smtClean="0"/>
          </a:p>
          <a:p>
            <a:pPr lvl="1"/>
            <a:r>
              <a:rPr lang="zh-TW" altLang="en-US" dirty="0" smtClean="0"/>
              <a:t>請求項中非常規取得參數的實驗方式均需特別說明</a:t>
            </a:r>
            <a:endParaRPr lang="en-US" altLang="zh-TW"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56</a:t>
            </a:fld>
            <a:endParaRPr lang="zh-TW" altLang="en-US"/>
          </a:p>
        </p:txBody>
      </p:sp>
    </p:spTree>
    <p:extLst>
      <p:ext uri="{BB962C8B-B14F-4D97-AF65-F5344CB8AC3E}">
        <p14:creationId xmlns:p14="http://schemas.microsoft.com/office/powerpoint/2010/main" val="3993774912"/>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t>圖式</a:t>
            </a:r>
            <a:endParaRPr lang="zh-TW" altLang="en-US" dirty="0"/>
          </a:p>
        </p:txBody>
      </p:sp>
      <p:sp>
        <p:nvSpPr>
          <p:cNvPr id="3" name="內容版面配置區 2"/>
          <p:cNvSpPr>
            <a:spLocks noGrp="1"/>
          </p:cNvSpPr>
          <p:nvPr>
            <p:ph idx="1"/>
          </p:nvPr>
        </p:nvSpPr>
        <p:spPr/>
        <p:txBody>
          <a:bodyPr>
            <a:normAutofit lnSpcReduction="10000"/>
          </a:bodyPr>
          <a:lstStyle/>
          <a:p>
            <a:r>
              <a:rPr lang="zh-TW" altLang="en-US" dirty="0" smtClean="0"/>
              <a:t>定位：非說明書之一部分</a:t>
            </a:r>
            <a:endParaRPr lang="en-US" altLang="zh-TW" dirty="0" smtClean="0"/>
          </a:p>
          <a:p>
            <a:r>
              <a:rPr lang="zh-TW" altLang="en-US" dirty="0" smtClean="0"/>
              <a:t>作用：</a:t>
            </a:r>
            <a:endParaRPr lang="en-US" altLang="zh-TW" dirty="0" smtClean="0"/>
          </a:p>
          <a:p>
            <a:pPr lvl="1"/>
            <a:r>
              <a:rPr lang="zh-TW" altLang="en-US" dirty="0" smtClean="0"/>
              <a:t>補充說明書文字部分之不足</a:t>
            </a:r>
            <a:endParaRPr lang="en-US" altLang="zh-TW" dirty="0" smtClean="0"/>
          </a:p>
          <a:p>
            <a:pPr lvl="1"/>
            <a:r>
              <a:rPr lang="zh-TW" altLang="en-US" dirty="0" smtClean="0"/>
              <a:t>判斷是否符合</a:t>
            </a:r>
            <a:r>
              <a:rPr lang="zh-TW" altLang="en-US" u="sng" dirty="0" smtClean="0"/>
              <a:t>據以實現要件</a:t>
            </a:r>
            <a:r>
              <a:rPr lang="zh-TW" altLang="en-US" dirty="0" smtClean="0"/>
              <a:t>之基礎</a:t>
            </a:r>
            <a:endParaRPr lang="en-US" altLang="zh-TW" dirty="0" smtClean="0"/>
          </a:p>
          <a:p>
            <a:pPr lvl="1"/>
            <a:r>
              <a:rPr lang="zh-TW" altLang="en-US" dirty="0"/>
              <a:t>得</a:t>
            </a:r>
            <a:r>
              <a:rPr lang="zh-TW" altLang="en-US" dirty="0" smtClean="0"/>
              <a:t>做為</a:t>
            </a:r>
            <a:r>
              <a:rPr lang="zh-TW" altLang="en-US" u="sng" dirty="0" smtClean="0"/>
              <a:t>解釋申請專利範圍</a:t>
            </a:r>
            <a:r>
              <a:rPr lang="zh-TW" altLang="en-US" dirty="0" smtClean="0"/>
              <a:t>之依據</a:t>
            </a:r>
            <a:endParaRPr lang="en-US" altLang="zh-TW" dirty="0" smtClean="0"/>
          </a:p>
          <a:p>
            <a:r>
              <a:rPr lang="zh-TW" altLang="en-US" dirty="0"/>
              <a:t>內容</a:t>
            </a:r>
            <a:r>
              <a:rPr lang="zh-TW" altLang="en-US" dirty="0" smtClean="0"/>
              <a:t>：</a:t>
            </a:r>
            <a:endParaRPr lang="en-US" altLang="zh-TW" dirty="0" smtClean="0"/>
          </a:p>
          <a:p>
            <a:pPr lvl="1"/>
            <a:r>
              <a:rPr lang="zh-TW" altLang="en-US" dirty="0" smtClean="0"/>
              <a:t>應</a:t>
            </a:r>
            <a:r>
              <a:rPr lang="zh-TW" altLang="en-US" dirty="0"/>
              <a:t>以表達發明技術內容之</a:t>
            </a:r>
            <a:r>
              <a:rPr lang="zh-TW" altLang="en-US" u="sng" dirty="0"/>
              <a:t>圖形</a:t>
            </a:r>
            <a:r>
              <a:rPr lang="zh-TW" altLang="en-US" dirty="0"/>
              <a:t>及</a:t>
            </a:r>
            <a:r>
              <a:rPr lang="zh-TW" altLang="en-US" u="sng" dirty="0"/>
              <a:t>符號</a:t>
            </a:r>
            <a:r>
              <a:rPr lang="zh-TW" altLang="en-US" dirty="0" smtClean="0"/>
              <a:t>為主</a:t>
            </a:r>
            <a:endParaRPr lang="en-US" altLang="zh-TW" dirty="0" smtClean="0"/>
          </a:p>
          <a:p>
            <a:pPr lvl="1"/>
            <a:r>
              <a:rPr lang="zh-TW" altLang="en-US" u="sng" dirty="0" smtClean="0"/>
              <a:t>說明</a:t>
            </a:r>
            <a:r>
              <a:rPr lang="zh-TW" altLang="en-US" u="sng" dirty="0"/>
              <a:t>文字</a:t>
            </a:r>
            <a:r>
              <a:rPr lang="zh-TW" altLang="en-US" dirty="0"/>
              <a:t>應記載</a:t>
            </a:r>
            <a:r>
              <a:rPr lang="zh-TW" altLang="en-US" dirty="0" smtClean="0"/>
              <a:t>於圖式</a:t>
            </a:r>
            <a:r>
              <a:rPr lang="zh-TW" altLang="en-US" dirty="0"/>
              <a:t>簡單</a:t>
            </a:r>
            <a:r>
              <a:rPr lang="zh-TW" altLang="en-US" dirty="0" smtClean="0"/>
              <a:t>說明</a:t>
            </a:r>
            <a:endParaRPr lang="en-US" altLang="zh-TW" dirty="0" smtClean="0"/>
          </a:p>
          <a:p>
            <a:pPr lvl="1"/>
            <a:r>
              <a:rPr lang="zh-TW" altLang="en-US" dirty="0" smtClean="0"/>
              <a:t>圖式</a:t>
            </a:r>
            <a:r>
              <a:rPr lang="zh-TW" altLang="en-US" dirty="0"/>
              <a:t>本身僅得註記圖號及符號</a:t>
            </a:r>
            <a:endParaRPr lang="en-US" altLang="zh-TW" dirty="0" smtClean="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57</a:t>
            </a:fld>
            <a:endParaRPr lang="zh-TW" altLang="en-US"/>
          </a:p>
        </p:txBody>
      </p:sp>
    </p:spTree>
    <p:extLst>
      <p:ext uri="{BB962C8B-B14F-4D97-AF65-F5344CB8AC3E}">
        <p14:creationId xmlns:p14="http://schemas.microsoft.com/office/powerpoint/2010/main" val="3607913473"/>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圖式</a:t>
            </a:r>
          </a:p>
        </p:txBody>
      </p:sp>
      <p:sp>
        <p:nvSpPr>
          <p:cNvPr id="3" name="內容版面配置區 2"/>
          <p:cNvSpPr>
            <a:spLocks noGrp="1"/>
          </p:cNvSpPr>
          <p:nvPr>
            <p:ph idx="1"/>
          </p:nvPr>
        </p:nvSpPr>
        <p:spPr/>
        <p:txBody>
          <a:bodyPr/>
          <a:lstStyle/>
          <a:p>
            <a:r>
              <a:rPr lang="zh-TW" altLang="en-US" dirty="0"/>
              <a:t>內容：</a:t>
            </a:r>
            <a:endParaRPr lang="en-US" altLang="zh-TW" dirty="0"/>
          </a:p>
          <a:p>
            <a:pPr lvl="1"/>
            <a:r>
              <a:rPr lang="zh-TW" altLang="en-US" dirty="0"/>
              <a:t>應以表達發明技術內容之</a:t>
            </a:r>
            <a:r>
              <a:rPr lang="zh-TW" altLang="en-US" u="sng" dirty="0"/>
              <a:t>圖形</a:t>
            </a:r>
            <a:r>
              <a:rPr lang="zh-TW" altLang="en-US" dirty="0"/>
              <a:t>及</a:t>
            </a:r>
            <a:r>
              <a:rPr lang="zh-TW" altLang="en-US" u="sng" dirty="0"/>
              <a:t>符號</a:t>
            </a:r>
            <a:r>
              <a:rPr lang="zh-TW" altLang="en-US" dirty="0"/>
              <a:t>為主</a:t>
            </a:r>
            <a:endParaRPr lang="en-US" altLang="zh-TW" dirty="0"/>
          </a:p>
          <a:p>
            <a:pPr lvl="1"/>
            <a:r>
              <a:rPr lang="zh-TW" altLang="en-US" u="sng" dirty="0"/>
              <a:t>說明文字</a:t>
            </a:r>
            <a:r>
              <a:rPr lang="zh-TW" altLang="en-US" dirty="0"/>
              <a:t>應記載於</a:t>
            </a:r>
            <a:r>
              <a:rPr lang="zh-TW" altLang="en-US" u="sng" dirty="0"/>
              <a:t>圖式簡單說明</a:t>
            </a:r>
            <a:endParaRPr lang="en-US" altLang="zh-TW" u="sng" dirty="0"/>
          </a:p>
          <a:p>
            <a:pPr lvl="1"/>
            <a:r>
              <a:rPr lang="zh-TW" altLang="en-US" dirty="0"/>
              <a:t>圖式本身僅得註記圖號及符號</a:t>
            </a:r>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58</a:t>
            </a:fld>
            <a:endParaRPr lang="zh-TW" altLang="en-US"/>
          </a:p>
        </p:txBody>
      </p:sp>
      <p:pic>
        <p:nvPicPr>
          <p:cNvPr id="5" name="圖片 4"/>
          <p:cNvPicPr/>
          <p:nvPr/>
        </p:nvPicPr>
        <p:blipFill rotWithShape="1">
          <a:blip r:embed="rId2" cstate="print"/>
          <a:srcRect l="24966" t="19727" r="25103" b="41809"/>
          <a:stretch/>
        </p:blipFill>
        <p:spPr bwMode="auto">
          <a:xfrm>
            <a:off x="1403648" y="3933056"/>
            <a:ext cx="6048672" cy="252028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21148451"/>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圖式</a:t>
            </a:r>
          </a:p>
        </p:txBody>
      </p:sp>
      <p:sp>
        <p:nvSpPr>
          <p:cNvPr id="3" name="內容版面配置區 2"/>
          <p:cNvSpPr>
            <a:spLocks noGrp="1"/>
          </p:cNvSpPr>
          <p:nvPr>
            <p:ph idx="1"/>
          </p:nvPr>
        </p:nvSpPr>
        <p:spPr/>
        <p:txBody>
          <a:bodyPr>
            <a:normAutofit fontScale="92500" lnSpcReduction="20000"/>
          </a:bodyPr>
          <a:lstStyle/>
          <a:p>
            <a:r>
              <a:rPr lang="zh-TW" altLang="en-US" dirty="0" smtClean="0"/>
              <a:t>特定情況下可容許必要註記：</a:t>
            </a:r>
            <a:endParaRPr lang="en-US" altLang="zh-TW" dirty="0" smtClean="0"/>
          </a:p>
          <a:p>
            <a:endParaRPr lang="en-US" altLang="zh-TW" dirty="0"/>
          </a:p>
          <a:p>
            <a:pPr lvl="1"/>
            <a:r>
              <a:rPr lang="zh-TW" altLang="en-US" dirty="0" smtClean="0"/>
              <a:t>座標</a:t>
            </a:r>
            <a:r>
              <a:rPr lang="zh-TW" altLang="en-US" dirty="0"/>
              <a:t>圖</a:t>
            </a:r>
            <a:r>
              <a:rPr lang="zh-TW" altLang="en-US" dirty="0" smtClean="0"/>
              <a:t>：縱軸</a:t>
            </a:r>
            <a:r>
              <a:rPr lang="zh-TW" altLang="en-US" dirty="0"/>
              <a:t>、橫軸、線及</a:t>
            </a:r>
            <a:r>
              <a:rPr lang="zh-TW" altLang="en-US" dirty="0" smtClean="0"/>
              <a:t>區域之說明。</a:t>
            </a:r>
            <a:endParaRPr lang="zh-TW" altLang="en-US" dirty="0"/>
          </a:p>
          <a:p>
            <a:pPr lvl="1"/>
            <a:r>
              <a:rPr lang="zh-TW" altLang="en-US" dirty="0" smtClean="0"/>
              <a:t>流程圖：方塊</a:t>
            </a:r>
            <a:r>
              <a:rPr lang="zh-TW" altLang="en-US" dirty="0"/>
              <a:t>圖的方塊</a:t>
            </a:r>
            <a:r>
              <a:rPr lang="zh-TW" altLang="en-US" dirty="0" smtClean="0"/>
              <a:t>說明、邏輯</a:t>
            </a:r>
            <a:r>
              <a:rPr lang="zh-TW" altLang="en-US" dirty="0"/>
              <a:t>判斷之記載。</a:t>
            </a:r>
          </a:p>
          <a:p>
            <a:pPr lvl="1"/>
            <a:r>
              <a:rPr lang="zh-TW" altLang="en-US" dirty="0" smtClean="0"/>
              <a:t>回路</a:t>
            </a:r>
            <a:r>
              <a:rPr lang="zh-TW" altLang="en-US" dirty="0"/>
              <a:t>圖</a:t>
            </a:r>
            <a:r>
              <a:rPr lang="zh-TW" altLang="en-US" dirty="0" smtClean="0"/>
              <a:t>：方塊</a:t>
            </a:r>
            <a:r>
              <a:rPr lang="zh-TW" altLang="en-US" dirty="0"/>
              <a:t>圖的方塊說明，信號及電源之記載</a:t>
            </a:r>
            <a:r>
              <a:rPr lang="zh-TW" altLang="en-US" dirty="0" smtClean="0"/>
              <a:t>，</a:t>
            </a:r>
            <a:endParaRPr lang="en-US" altLang="zh-TW" dirty="0" smtClean="0"/>
          </a:p>
          <a:p>
            <a:pPr marL="457200" lvl="1" indent="0">
              <a:buNone/>
            </a:pPr>
            <a:r>
              <a:rPr lang="zh-TW" altLang="en-US" dirty="0"/>
              <a:t> </a:t>
            </a:r>
            <a:r>
              <a:rPr lang="zh-TW" altLang="en-US" dirty="0" smtClean="0"/>
              <a:t>                      以及</a:t>
            </a:r>
            <a:r>
              <a:rPr lang="zh-TW" altLang="en-US" dirty="0"/>
              <a:t>積體電路</a:t>
            </a:r>
            <a:r>
              <a:rPr lang="zh-TW" altLang="en-US" dirty="0" smtClean="0"/>
              <a:t>、電晶體</a:t>
            </a:r>
            <a:r>
              <a:rPr lang="zh-TW" altLang="en-US" dirty="0"/>
              <a:t>及電阻器等記號。</a:t>
            </a:r>
          </a:p>
          <a:p>
            <a:pPr lvl="1"/>
            <a:r>
              <a:rPr lang="zh-TW" altLang="en-US" dirty="0" smtClean="0"/>
              <a:t>波形</a:t>
            </a:r>
            <a:r>
              <a:rPr lang="zh-TW" altLang="en-US" dirty="0"/>
              <a:t>圖</a:t>
            </a:r>
            <a:r>
              <a:rPr lang="zh-TW" altLang="en-US" dirty="0" smtClean="0"/>
              <a:t>：波形</a:t>
            </a:r>
            <a:r>
              <a:rPr lang="zh-TW" altLang="en-US" dirty="0"/>
              <a:t>之說明及波形表示式。</a:t>
            </a:r>
          </a:p>
          <a:p>
            <a:pPr lvl="1"/>
            <a:r>
              <a:rPr lang="zh-TW" altLang="en-US" dirty="0" smtClean="0"/>
              <a:t>工程</a:t>
            </a:r>
            <a:r>
              <a:rPr lang="zh-TW" altLang="en-US" dirty="0"/>
              <a:t>圖</a:t>
            </a:r>
            <a:r>
              <a:rPr lang="zh-TW" altLang="en-US" dirty="0" smtClean="0"/>
              <a:t>：方塊</a:t>
            </a:r>
            <a:r>
              <a:rPr lang="zh-TW" altLang="en-US" dirty="0"/>
              <a:t>圖的方塊</a:t>
            </a:r>
            <a:r>
              <a:rPr lang="zh-TW" altLang="en-US" dirty="0" smtClean="0"/>
              <a:t>說明</a:t>
            </a:r>
            <a:r>
              <a:rPr lang="zh-TW" altLang="en-US" dirty="0"/>
              <a:t>、</a:t>
            </a:r>
            <a:r>
              <a:rPr lang="zh-TW" altLang="en-US" dirty="0" smtClean="0"/>
              <a:t>原料、產物</a:t>
            </a:r>
            <a:r>
              <a:rPr lang="zh-TW" altLang="en-US" dirty="0"/>
              <a:t>之記載。</a:t>
            </a:r>
          </a:p>
          <a:p>
            <a:pPr lvl="1"/>
            <a:r>
              <a:rPr lang="zh-TW" altLang="en-US" dirty="0" smtClean="0"/>
              <a:t>狀態圖：座標</a:t>
            </a:r>
            <a:r>
              <a:rPr lang="zh-TW" altLang="en-US" dirty="0"/>
              <a:t>軸、線及區域之說明。</a:t>
            </a:r>
          </a:p>
          <a:p>
            <a:pPr lvl="1"/>
            <a:r>
              <a:rPr lang="zh-TW" altLang="en-US" dirty="0" smtClean="0"/>
              <a:t>向量</a:t>
            </a:r>
            <a:r>
              <a:rPr lang="zh-TW" altLang="en-US" dirty="0"/>
              <a:t>圖</a:t>
            </a:r>
            <a:r>
              <a:rPr lang="zh-TW" altLang="en-US" dirty="0" smtClean="0"/>
              <a:t>：向量、座標</a:t>
            </a:r>
            <a:r>
              <a:rPr lang="zh-TW" altLang="en-US" dirty="0"/>
              <a:t>軸之說明。</a:t>
            </a:r>
          </a:p>
          <a:p>
            <a:pPr lvl="1"/>
            <a:r>
              <a:rPr lang="zh-TW" altLang="en-US" dirty="0" smtClean="0"/>
              <a:t>光</a:t>
            </a:r>
            <a:r>
              <a:rPr lang="zh-TW" altLang="en-US" dirty="0"/>
              <a:t>路圖</a:t>
            </a:r>
            <a:r>
              <a:rPr lang="zh-TW" altLang="en-US" dirty="0" smtClean="0"/>
              <a:t>：光</a:t>
            </a:r>
            <a:r>
              <a:rPr lang="zh-TW" altLang="en-US" dirty="0"/>
              <a:t>的成分、相位差、角度及距離之記載。</a:t>
            </a:r>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59</a:t>
            </a:fld>
            <a:endParaRPr lang="zh-TW" altLang="en-US"/>
          </a:p>
        </p:txBody>
      </p:sp>
    </p:spTree>
    <p:extLst>
      <p:ext uri="{BB962C8B-B14F-4D97-AF65-F5344CB8AC3E}">
        <p14:creationId xmlns:p14="http://schemas.microsoft.com/office/powerpoint/2010/main" val="387585537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專利</a:t>
            </a:r>
            <a:r>
              <a:rPr lang="zh-TW" altLang="en-US" dirty="0" smtClean="0"/>
              <a:t>申請文件</a:t>
            </a:r>
            <a:r>
              <a:rPr lang="zh-TW" altLang="en-US" dirty="0" smtClean="0"/>
              <a:t>簡</a:t>
            </a:r>
            <a:r>
              <a:rPr lang="zh-TW" altLang="en-US" dirty="0" smtClean="0"/>
              <a:t>介</a:t>
            </a:r>
            <a:endParaRPr lang="zh-TW" altLang="en-US" dirty="0"/>
          </a:p>
        </p:txBody>
      </p:sp>
      <p:sp>
        <p:nvSpPr>
          <p:cNvPr id="3" name="內容版面配置區 2"/>
          <p:cNvSpPr>
            <a:spLocks noGrp="1"/>
          </p:cNvSpPr>
          <p:nvPr>
            <p:ph idx="1"/>
          </p:nvPr>
        </p:nvSpPr>
        <p:spPr/>
        <p:txBody>
          <a:bodyPr/>
          <a:lstStyle/>
          <a:p>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6</a:t>
            </a:fld>
            <a:endParaRPr lang="zh-TW" altLang="en-US" dirty="0"/>
          </a:p>
        </p:txBody>
      </p:sp>
      <p:graphicFrame>
        <p:nvGraphicFramePr>
          <p:cNvPr id="6" name="表格 5"/>
          <p:cNvGraphicFramePr>
            <a:graphicFrameLocks noGrp="1"/>
          </p:cNvGraphicFramePr>
          <p:nvPr>
            <p:extLst>
              <p:ext uri="{D42A27DB-BD31-4B8C-83A1-F6EECF244321}">
                <p14:modId xmlns:p14="http://schemas.microsoft.com/office/powerpoint/2010/main" val="3653462658"/>
              </p:ext>
            </p:extLst>
          </p:nvPr>
        </p:nvGraphicFramePr>
        <p:xfrm>
          <a:off x="1043608" y="1772815"/>
          <a:ext cx="6408712" cy="3456384"/>
        </p:xfrm>
        <a:graphic>
          <a:graphicData uri="http://schemas.openxmlformats.org/drawingml/2006/table">
            <a:tbl>
              <a:tblPr firstRow="1" firstCol="1" bandRow="1"/>
              <a:tblGrid>
                <a:gridCol w="1512168"/>
                <a:gridCol w="2880320"/>
                <a:gridCol w="2016224"/>
              </a:tblGrid>
              <a:tr h="493769">
                <a:tc>
                  <a:txBody>
                    <a:bodyPr/>
                    <a:lstStyle/>
                    <a:p>
                      <a:pPr>
                        <a:spcAft>
                          <a:spcPts val="0"/>
                        </a:spcAft>
                      </a:pPr>
                      <a:r>
                        <a:rPr lang="en-US" sz="2000" kern="100" dirty="0">
                          <a:effectLst/>
                          <a:latin typeface="新細明體"/>
                          <a:cs typeface="新細明體"/>
                        </a:rPr>
                        <a:t> </a:t>
                      </a:r>
                      <a:endParaRPr lang="zh-TW" sz="20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dirty="0">
                          <a:effectLst/>
                          <a:latin typeface="新細明體"/>
                          <a:cs typeface="新細明體"/>
                        </a:rPr>
                        <a:t>組成</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dirty="0">
                          <a:effectLst/>
                          <a:latin typeface="新細明體"/>
                          <a:cs typeface="新細明體"/>
                        </a:rPr>
                        <a:t>性質</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3769">
                <a:tc rowSpan="3">
                  <a:txBody>
                    <a:bodyPr/>
                    <a:lstStyle/>
                    <a:p>
                      <a:pPr>
                        <a:spcAft>
                          <a:spcPts val="0"/>
                        </a:spcAft>
                      </a:pPr>
                      <a:r>
                        <a:rPr lang="zh-TW" sz="2000" kern="100" dirty="0">
                          <a:solidFill>
                            <a:srgbClr val="000000"/>
                          </a:solidFill>
                          <a:effectLst/>
                          <a:latin typeface="新細明體"/>
                          <a:cs typeface="新細明體"/>
                        </a:rPr>
                        <a:t>專利說明書</a:t>
                      </a:r>
                      <a:endParaRPr lang="zh-TW" sz="20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altLang="en-US" sz="2000" kern="100" dirty="0" smtClean="0">
                          <a:solidFill>
                            <a:srgbClr val="000000"/>
                          </a:solidFill>
                          <a:effectLst/>
                          <a:latin typeface="新細明體"/>
                          <a:cs typeface="新細明體"/>
                        </a:rPr>
                        <a:t>發明</a:t>
                      </a:r>
                      <a:r>
                        <a:rPr lang="zh-TW" sz="2000" kern="100" dirty="0" smtClean="0">
                          <a:solidFill>
                            <a:srgbClr val="000000"/>
                          </a:solidFill>
                          <a:effectLst/>
                          <a:latin typeface="新細明體"/>
                          <a:cs typeface="新細明體"/>
                        </a:rPr>
                        <a:t>名稱</a:t>
                      </a:r>
                      <a:r>
                        <a:rPr lang="en-US" altLang="zh-TW" sz="2000" kern="100" dirty="0" smtClean="0">
                          <a:solidFill>
                            <a:srgbClr val="000000"/>
                          </a:solidFill>
                          <a:effectLst/>
                          <a:latin typeface="新細明體"/>
                          <a:cs typeface="新細明體"/>
                        </a:rPr>
                        <a:t>.</a:t>
                      </a:r>
                      <a:r>
                        <a:rPr lang="zh-TW" altLang="en-US" sz="2000" kern="100" dirty="0" smtClean="0">
                          <a:solidFill>
                            <a:srgbClr val="000000"/>
                          </a:solidFill>
                          <a:effectLst/>
                          <a:latin typeface="新細明體"/>
                          <a:cs typeface="新細明體"/>
                        </a:rPr>
                        <a:t>摘要</a:t>
                      </a:r>
                      <a:endParaRPr lang="zh-TW" sz="20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spcAft>
                          <a:spcPts val="0"/>
                        </a:spcAft>
                      </a:pPr>
                      <a:r>
                        <a:rPr lang="zh-TW" sz="2000" kern="100">
                          <a:solidFill>
                            <a:srgbClr val="000000"/>
                          </a:solidFill>
                          <a:effectLst/>
                          <a:latin typeface="新細明體"/>
                          <a:cs typeface="新細明體"/>
                        </a:rPr>
                        <a:t>技術性質</a:t>
                      </a:r>
                      <a:endParaRPr lang="zh-TW" sz="20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3769">
                <a:tc vMerge="1">
                  <a:txBody>
                    <a:bodyPr/>
                    <a:lstStyle/>
                    <a:p>
                      <a:endParaRPr lang="zh-TW"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2000" kern="100" dirty="0" smtClean="0">
                          <a:solidFill>
                            <a:srgbClr val="000000"/>
                          </a:solidFill>
                          <a:effectLst/>
                          <a:latin typeface="新細明體"/>
                          <a:cs typeface="新細明體"/>
                        </a:rPr>
                        <a:t>發明說明</a:t>
                      </a:r>
                      <a:endParaRPr lang="zh-TW" altLang="zh-TW" sz="2000" kern="100" dirty="0" smtClean="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r>
              <a:tr h="493769">
                <a:tc vMerge="1">
                  <a:txBody>
                    <a:bodyPr/>
                    <a:lstStyle/>
                    <a:p>
                      <a:endParaRPr lang="zh-TW" altLang="en-US"/>
                    </a:p>
                  </a:txBody>
                  <a:tcPr/>
                </a:tc>
                <a:tc>
                  <a:txBody>
                    <a:bodyPr/>
                    <a:lstStyle/>
                    <a:p>
                      <a:pPr>
                        <a:spcAft>
                          <a:spcPts val="0"/>
                        </a:spcAft>
                      </a:pPr>
                      <a:r>
                        <a:rPr lang="zh-TW" altLang="en-US" sz="2000" kern="100" dirty="0" smtClean="0">
                          <a:solidFill>
                            <a:srgbClr val="000000"/>
                          </a:solidFill>
                          <a:effectLst/>
                          <a:latin typeface="新細明體"/>
                          <a:cs typeface="新細明體"/>
                        </a:rPr>
                        <a:t>圖式</a:t>
                      </a:r>
                      <a:endParaRPr lang="zh-TW" sz="20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r>
              <a:tr h="1481308">
                <a:tc gridSpan="2">
                  <a:txBody>
                    <a:bodyPr/>
                    <a:lstStyle/>
                    <a:p>
                      <a:pPr>
                        <a:spcAft>
                          <a:spcPts val="0"/>
                        </a:spcAft>
                      </a:pPr>
                      <a:r>
                        <a:rPr lang="zh-TW" sz="2000" kern="100" dirty="0">
                          <a:solidFill>
                            <a:srgbClr val="000000"/>
                          </a:solidFill>
                          <a:effectLst/>
                          <a:latin typeface="新細明體"/>
                          <a:cs typeface="新細明體"/>
                        </a:rPr>
                        <a:t>申請專利範圍</a:t>
                      </a:r>
                      <a:endParaRPr lang="zh-TW" sz="20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spcAft>
                          <a:spcPts val="0"/>
                        </a:spcAft>
                      </a:pPr>
                      <a:endParaRPr lang="zh-TW" sz="20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dirty="0">
                          <a:solidFill>
                            <a:srgbClr val="000000"/>
                          </a:solidFill>
                          <a:effectLst/>
                          <a:latin typeface="新細明體"/>
                          <a:cs typeface="新細明體"/>
                        </a:rPr>
                        <a:t>法律性質</a:t>
                      </a:r>
                      <a:endParaRPr lang="zh-TW" sz="20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954509043"/>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圖式</a:t>
            </a:r>
          </a:p>
        </p:txBody>
      </p:sp>
      <p:sp>
        <p:nvSpPr>
          <p:cNvPr id="3" name="內容版面配置區 2"/>
          <p:cNvSpPr>
            <a:spLocks noGrp="1"/>
          </p:cNvSpPr>
          <p:nvPr>
            <p:ph idx="1"/>
          </p:nvPr>
        </p:nvSpPr>
        <p:spPr/>
        <p:txBody>
          <a:bodyPr/>
          <a:lstStyle/>
          <a:p>
            <a:r>
              <a:rPr lang="zh-TW" altLang="en-US" dirty="0" smtClean="0"/>
              <a:t>流程圖</a:t>
            </a:r>
            <a:endParaRPr lang="en-US" altLang="zh-TW" dirty="0" smtClean="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60</a:t>
            </a:fld>
            <a:endParaRPr lang="zh-TW" altLang="en-US"/>
          </a:p>
        </p:txBody>
      </p:sp>
      <p:pic>
        <p:nvPicPr>
          <p:cNvPr id="5" name="內容版面配置區 4"/>
          <p:cNvPicPr>
            <a:picLocks/>
          </p:cNvPicPr>
          <p:nvPr/>
        </p:nvPicPr>
        <p:blipFill rotWithShape="1">
          <a:blip r:embed="rId2" cstate="print"/>
          <a:srcRect l="18568" t="14547" r="19785" b="7536"/>
          <a:stretch/>
        </p:blipFill>
        <p:spPr bwMode="auto">
          <a:xfrm>
            <a:off x="2380593" y="1884678"/>
            <a:ext cx="6365962" cy="4525963"/>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67362306"/>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圖式簡單說明</a:t>
            </a:r>
            <a:endParaRPr lang="zh-TW" altLang="en-US" dirty="0"/>
          </a:p>
        </p:txBody>
      </p:sp>
      <p:sp>
        <p:nvSpPr>
          <p:cNvPr id="3" name="內容版面配置區 2"/>
          <p:cNvSpPr>
            <a:spLocks noGrp="1"/>
          </p:cNvSpPr>
          <p:nvPr>
            <p:ph idx="1"/>
          </p:nvPr>
        </p:nvSpPr>
        <p:spPr/>
        <p:txBody>
          <a:bodyPr/>
          <a:lstStyle/>
          <a:p>
            <a:endParaRPr lang="en-US" altLang="zh-TW" dirty="0" smtClean="0"/>
          </a:p>
          <a:p>
            <a:r>
              <a:rPr lang="zh-TW" altLang="en-US" dirty="0" smtClean="0"/>
              <a:t>以簡明的文字依序說明圖式及主要符號</a:t>
            </a:r>
            <a:endParaRPr lang="en-US" altLang="zh-TW" dirty="0" smtClean="0"/>
          </a:p>
          <a:p>
            <a:r>
              <a:rPr lang="zh-TW" altLang="en-US" dirty="0" smtClean="0"/>
              <a:t>不必就圖式中各細部元件逐一說明</a:t>
            </a:r>
            <a:endParaRPr lang="en-US" altLang="zh-TW" dirty="0" smtClean="0"/>
          </a:p>
          <a:p>
            <a:pPr lvl="1"/>
            <a:r>
              <a:rPr lang="zh-TW" altLang="en-US" dirty="0" smtClean="0"/>
              <a:t>例如：</a:t>
            </a:r>
            <a:endParaRPr lang="en-US" altLang="zh-TW" dirty="0"/>
          </a:p>
          <a:p>
            <a:pPr lvl="2"/>
            <a:r>
              <a:rPr lang="zh-TW" altLang="en-US" dirty="0" smtClean="0"/>
              <a:t>圖</a:t>
            </a:r>
            <a:r>
              <a:rPr lang="en-US" altLang="zh-TW" dirty="0"/>
              <a:t>1</a:t>
            </a:r>
            <a:r>
              <a:rPr lang="zh-TW" altLang="en-US" dirty="0"/>
              <a:t>顯示依據本發明之</a:t>
            </a:r>
            <a:r>
              <a:rPr lang="zh-TW" altLang="en-US" dirty="0" smtClean="0"/>
              <a:t>一系統之基本</a:t>
            </a:r>
            <a:r>
              <a:rPr lang="zh-TW" altLang="en-US" dirty="0"/>
              <a:t>概略圖，一運輸</a:t>
            </a:r>
            <a:r>
              <a:rPr lang="zh-TW" altLang="en-US" dirty="0" smtClean="0"/>
              <a:t>工具耦</a:t>
            </a:r>
            <a:r>
              <a:rPr lang="zh-TW" altLang="en-US" dirty="0"/>
              <a:t>接其</a:t>
            </a:r>
            <a:r>
              <a:rPr lang="zh-TW" altLang="en-US" dirty="0" smtClean="0"/>
              <a:t>上。</a:t>
            </a:r>
            <a:endParaRPr lang="en-US" altLang="zh-TW" dirty="0"/>
          </a:p>
          <a:p>
            <a:pPr lvl="2"/>
            <a:r>
              <a:rPr lang="zh-TW" altLang="en-US" dirty="0"/>
              <a:t>圖</a:t>
            </a:r>
            <a:r>
              <a:rPr lang="en-US" altLang="zh-TW" dirty="0"/>
              <a:t>13a</a:t>
            </a:r>
            <a:r>
              <a:rPr lang="zh-TW" altLang="en-US" dirty="0" smtClean="0"/>
              <a:t>顯示依據本發明之一方法之流程圖。</a:t>
            </a: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61</a:t>
            </a:fld>
            <a:endParaRPr lang="zh-TW" altLang="en-US"/>
          </a:p>
        </p:txBody>
      </p:sp>
    </p:spTree>
    <p:extLst>
      <p:ext uri="{BB962C8B-B14F-4D97-AF65-F5344CB8AC3E}">
        <p14:creationId xmlns:p14="http://schemas.microsoft.com/office/powerpoint/2010/main" val="3800893632"/>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t>圖式</a:t>
            </a:r>
            <a:endParaRPr lang="zh-TW" altLang="en-US" dirty="0"/>
          </a:p>
        </p:txBody>
      </p:sp>
      <p:sp>
        <p:nvSpPr>
          <p:cNvPr id="3" name="內容版面配置區 2"/>
          <p:cNvSpPr>
            <a:spLocks noGrp="1"/>
          </p:cNvSpPr>
          <p:nvPr>
            <p:ph idx="1"/>
          </p:nvPr>
        </p:nvSpPr>
        <p:spPr/>
        <p:txBody>
          <a:bodyPr/>
          <a:lstStyle/>
          <a:p>
            <a:r>
              <a:rPr lang="zh-TW" altLang="en-US" dirty="0" smtClean="0"/>
              <a:t>與</a:t>
            </a:r>
            <a:r>
              <a:rPr lang="zh-TW" altLang="en-US" dirty="0"/>
              <a:t>說明內容是否</a:t>
            </a:r>
            <a:r>
              <a:rPr lang="zh-TW" altLang="en-US" dirty="0" smtClean="0"/>
              <a:t>相符？</a:t>
            </a:r>
            <a:endParaRPr lang="zh-TW" altLang="en-US" dirty="0"/>
          </a:p>
          <a:p>
            <a:r>
              <a:rPr lang="zh-TW" altLang="en-US" dirty="0" smtClean="0"/>
              <a:t>是否</a:t>
            </a:r>
            <a:r>
              <a:rPr lang="zh-TW" altLang="en-US" dirty="0"/>
              <a:t>能顯示說明內容記載之技術</a:t>
            </a:r>
            <a:r>
              <a:rPr lang="zh-TW" altLang="en-US" dirty="0" smtClean="0"/>
              <a:t>特徵？</a:t>
            </a:r>
            <a:endParaRPr lang="zh-TW" altLang="en-US" dirty="0"/>
          </a:p>
          <a:p>
            <a:r>
              <a:rPr lang="zh-TW" altLang="en-US" dirty="0" smtClean="0"/>
              <a:t>標號</a:t>
            </a:r>
            <a:r>
              <a:rPr lang="zh-TW" altLang="en-US" dirty="0"/>
              <a:t>是否</a:t>
            </a:r>
            <a:r>
              <a:rPr lang="zh-TW" altLang="en-US" dirty="0" smtClean="0"/>
              <a:t>正確？</a:t>
            </a:r>
            <a:endParaRPr lang="zh-TW" altLang="en-US" dirty="0"/>
          </a:p>
          <a:p>
            <a:r>
              <a:rPr lang="zh-TW" altLang="en-US" dirty="0" smtClean="0"/>
              <a:t>編號及數量</a:t>
            </a:r>
            <a:r>
              <a:rPr lang="zh-TW" altLang="en-US" dirty="0"/>
              <a:t>是否與說明內容記載</a:t>
            </a:r>
            <a:r>
              <a:rPr lang="zh-TW" altLang="en-US" dirty="0" smtClean="0"/>
              <a:t>相符？</a:t>
            </a: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62</a:t>
            </a:fld>
            <a:endParaRPr lang="zh-TW" altLang="en-US"/>
          </a:p>
        </p:txBody>
      </p:sp>
    </p:spTree>
    <p:extLst>
      <p:ext uri="{BB962C8B-B14F-4D97-AF65-F5344CB8AC3E}">
        <p14:creationId xmlns:p14="http://schemas.microsoft.com/office/powerpoint/2010/main" val="1870315731"/>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說明書禁語</a:t>
            </a:r>
            <a:endParaRPr lang="zh-TW" altLang="en-US" dirty="0"/>
          </a:p>
        </p:txBody>
      </p:sp>
      <p:sp>
        <p:nvSpPr>
          <p:cNvPr id="3" name="內容版面配置區 2"/>
          <p:cNvSpPr>
            <a:spLocks noGrp="1"/>
          </p:cNvSpPr>
          <p:nvPr>
            <p:ph idx="1"/>
          </p:nvPr>
        </p:nvSpPr>
        <p:spPr/>
        <p:txBody>
          <a:bodyPr>
            <a:normAutofit fontScale="85000" lnSpcReduction="20000"/>
          </a:bodyPr>
          <a:lstStyle/>
          <a:p>
            <a:r>
              <a:rPr lang="zh-TW" altLang="en-US" dirty="0"/>
              <a:t>修</a:t>
            </a:r>
            <a:r>
              <a:rPr lang="zh-TW" altLang="en-US" dirty="0" smtClean="0"/>
              <a:t>飾詞：</a:t>
            </a:r>
            <a:endParaRPr lang="en-US" altLang="zh-TW" dirty="0" smtClean="0"/>
          </a:p>
          <a:p>
            <a:pPr marL="0" indent="0">
              <a:buNone/>
            </a:pPr>
            <a:r>
              <a:rPr lang="zh-TW" altLang="en-US" dirty="0" smtClean="0"/>
              <a:t> “</a:t>
            </a:r>
            <a:r>
              <a:rPr lang="en-US" altLang="zh-TW" dirty="0" smtClean="0"/>
              <a:t>required”</a:t>
            </a:r>
            <a:r>
              <a:rPr lang="zh-TW" altLang="en-US" dirty="0" smtClean="0"/>
              <a:t>“</a:t>
            </a:r>
            <a:r>
              <a:rPr lang="en-US" altLang="zh-TW" dirty="0" smtClean="0"/>
              <a:t>critical”</a:t>
            </a:r>
            <a:r>
              <a:rPr lang="zh-TW" altLang="en-US" dirty="0" smtClean="0"/>
              <a:t>“</a:t>
            </a:r>
            <a:r>
              <a:rPr lang="en-US" altLang="zh-TW" dirty="0" smtClean="0"/>
              <a:t>necessary”</a:t>
            </a:r>
            <a:r>
              <a:rPr lang="zh-TW" altLang="en-US" dirty="0" smtClean="0"/>
              <a:t>“</a:t>
            </a:r>
            <a:r>
              <a:rPr lang="en-US" altLang="zh-TW" dirty="0" smtClean="0"/>
              <a:t>important”</a:t>
            </a:r>
          </a:p>
          <a:p>
            <a:pPr marL="0" indent="0">
              <a:buNone/>
            </a:pPr>
            <a:r>
              <a:rPr lang="zh-TW" altLang="en-US" dirty="0" smtClean="0"/>
              <a:t>“</a:t>
            </a:r>
            <a:r>
              <a:rPr lang="en-US" altLang="zh-TW" dirty="0"/>
              <a:t>advantageous</a:t>
            </a:r>
            <a:r>
              <a:rPr lang="en-US" altLang="zh-TW" dirty="0" smtClean="0"/>
              <a:t>”</a:t>
            </a:r>
            <a:r>
              <a:rPr lang="zh-TW" altLang="en-US" dirty="0" smtClean="0"/>
              <a:t>“</a:t>
            </a:r>
            <a:r>
              <a:rPr lang="en-US" altLang="zh-TW" dirty="0"/>
              <a:t>beneficial</a:t>
            </a:r>
            <a:r>
              <a:rPr lang="en-US" altLang="zh-TW" dirty="0" smtClean="0"/>
              <a:t>”</a:t>
            </a:r>
            <a:r>
              <a:rPr lang="zh-TW" altLang="en-US" dirty="0" smtClean="0"/>
              <a:t>“</a:t>
            </a:r>
            <a:r>
              <a:rPr lang="en-US" altLang="zh-TW" dirty="0"/>
              <a:t>desirable” </a:t>
            </a:r>
            <a:r>
              <a:rPr lang="zh-TW" altLang="en-US" dirty="0"/>
              <a:t> </a:t>
            </a:r>
            <a:r>
              <a:rPr lang="en-US" altLang="zh-TW" dirty="0" smtClean="0"/>
              <a:t>“preferred”</a:t>
            </a:r>
          </a:p>
          <a:p>
            <a:pPr marL="0" indent="0">
              <a:buNone/>
            </a:pPr>
            <a:r>
              <a:rPr lang="zh-TW" altLang="en-US" dirty="0"/>
              <a:t> </a:t>
            </a:r>
            <a:r>
              <a:rPr lang="zh-TW" altLang="en-US" dirty="0" smtClean="0"/>
              <a:t>  </a:t>
            </a:r>
            <a:r>
              <a:rPr lang="en-US" altLang="zh-TW" dirty="0" smtClean="0"/>
              <a:t>“chief”</a:t>
            </a:r>
            <a:r>
              <a:rPr lang="zh-TW" altLang="en-US" dirty="0"/>
              <a:t> </a:t>
            </a:r>
            <a:r>
              <a:rPr lang="en-US" altLang="zh-TW" dirty="0" smtClean="0"/>
              <a:t>“majority”</a:t>
            </a:r>
            <a:r>
              <a:rPr lang="zh-TW" altLang="en-US" dirty="0"/>
              <a:t> </a:t>
            </a:r>
            <a:r>
              <a:rPr lang="en-US" altLang="zh-TW" dirty="0" smtClean="0"/>
              <a:t>“main”</a:t>
            </a:r>
            <a:r>
              <a:rPr lang="zh-TW" altLang="en-US" dirty="0"/>
              <a:t> </a:t>
            </a:r>
            <a:r>
              <a:rPr lang="en-US" altLang="zh-TW" dirty="0" smtClean="0"/>
              <a:t>“significant”</a:t>
            </a:r>
            <a:r>
              <a:rPr lang="zh-TW" altLang="en-US" dirty="0"/>
              <a:t> </a:t>
            </a:r>
            <a:r>
              <a:rPr lang="en-US" altLang="zh-TW" dirty="0" smtClean="0"/>
              <a:t>“principal”</a:t>
            </a:r>
          </a:p>
          <a:p>
            <a:pPr marL="0" indent="0">
              <a:buNone/>
            </a:pPr>
            <a:r>
              <a:rPr lang="zh-TW" altLang="en-US" dirty="0"/>
              <a:t> </a:t>
            </a:r>
            <a:r>
              <a:rPr lang="zh-TW" altLang="en-US" dirty="0" smtClean="0"/>
              <a:t>  </a:t>
            </a:r>
            <a:r>
              <a:rPr lang="en-US" altLang="zh-TW" dirty="0" smtClean="0"/>
              <a:t>“fundamental”</a:t>
            </a:r>
            <a:r>
              <a:rPr lang="zh-TW" altLang="en-US" dirty="0"/>
              <a:t> </a:t>
            </a:r>
            <a:r>
              <a:rPr lang="en-US" altLang="zh-TW" dirty="0" smtClean="0"/>
              <a:t>“vital”</a:t>
            </a:r>
            <a:r>
              <a:rPr lang="zh-TW" altLang="en-US" dirty="0" smtClean="0"/>
              <a:t> </a:t>
            </a:r>
            <a:endParaRPr lang="en-US" altLang="zh-TW" dirty="0" smtClean="0"/>
          </a:p>
          <a:p>
            <a:pPr marL="0" indent="0">
              <a:buNone/>
            </a:pPr>
            <a:r>
              <a:rPr lang="zh-TW" altLang="en-US" dirty="0"/>
              <a:t> </a:t>
            </a:r>
            <a:r>
              <a:rPr lang="zh-TW" altLang="en-US" dirty="0" smtClean="0"/>
              <a:t>  </a:t>
            </a:r>
            <a:r>
              <a:rPr lang="en-US" altLang="zh-TW" dirty="0" smtClean="0"/>
              <a:t>“advantages </a:t>
            </a:r>
            <a:r>
              <a:rPr lang="en-US" altLang="zh-TW" dirty="0"/>
              <a:t>or disadvantages of the prior art</a:t>
            </a:r>
            <a:r>
              <a:rPr lang="en-US" altLang="zh-TW" dirty="0" smtClean="0"/>
              <a:t>”</a:t>
            </a:r>
            <a:r>
              <a:rPr lang="zh-TW" altLang="en-US" dirty="0" smtClean="0"/>
              <a:t> </a:t>
            </a:r>
            <a:r>
              <a:rPr lang="en-US" altLang="zh-TW" dirty="0" smtClean="0"/>
              <a:t>“must”</a:t>
            </a:r>
            <a:r>
              <a:rPr lang="zh-TW" altLang="en-US" dirty="0" smtClean="0"/>
              <a:t> </a:t>
            </a:r>
            <a:endParaRPr lang="en-US" altLang="zh-TW" dirty="0" smtClean="0"/>
          </a:p>
          <a:p>
            <a:pPr marL="0" indent="0">
              <a:buNone/>
            </a:pPr>
            <a:r>
              <a:rPr lang="zh-TW" altLang="en-US" dirty="0"/>
              <a:t> </a:t>
            </a:r>
            <a:r>
              <a:rPr lang="zh-TW" altLang="en-US" dirty="0" smtClean="0"/>
              <a:t>  </a:t>
            </a:r>
            <a:r>
              <a:rPr lang="en-US" altLang="zh-TW" dirty="0" smtClean="0"/>
              <a:t>“always”</a:t>
            </a:r>
            <a:r>
              <a:rPr lang="zh-TW" altLang="en-US" dirty="0"/>
              <a:t> </a:t>
            </a:r>
            <a:r>
              <a:rPr lang="en-US" altLang="zh-TW" dirty="0" smtClean="0"/>
              <a:t>“needed”</a:t>
            </a:r>
            <a:r>
              <a:rPr lang="zh-TW" altLang="en-US" dirty="0" smtClean="0"/>
              <a:t> </a:t>
            </a:r>
            <a:r>
              <a:rPr lang="en-US" altLang="zh-TW" dirty="0" smtClean="0"/>
              <a:t>“solely”</a:t>
            </a:r>
            <a:r>
              <a:rPr lang="zh-TW" altLang="en-US" dirty="0" smtClean="0"/>
              <a:t> </a:t>
            </a:r>
            <a:r>
              <a:rPr lang="en-US" altLang="zh-TW" dirty="0" smtClean="0"/>
              <a:t>"only“</a:t>
            </a:r>
          </a:p>
          <a:p>
            <a:pPr lvl="1"/>
            <a:r>
              <a:rPr lang="zh-TW" altLang="en-US" dirty="0" smtClean="0"/>
              <a:t>過於特定、絕對，宜慎用，少用</a:t>
            </a:r>
            <a:endParaRPr lang="en-US" altLang="zh-TW" dirty="0" smtClean="0"/>
          </a:p>
          <a:p>
            <a:pPr lvl="1"/>
            <a:r>
              <a:rPr lang="zh-TW" altLang="en-US" dirty="0" smtClean="0"/>
              <a:t>發明說明平舖直敘即可</a:t>
            </a:r>
            <a:endParaRPr lang="en-US" altLang="zh-TW" dirty="0" smtClean="0"/>
          </a:p>
          <a:p>
            <a:pPr lvl="1"/>
            <a:r>
              <a:rPr lang="zh-TW" altLang="en-US" dirty="0" smtClean="0"/>
              <a:t>以免未來依據說明書輔助解釋請求項時會造成限縮的結果。</a:t>
            </a: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63</a:t>
            </a:fld>
            <a:endParaRPr lang="zh-TW" altLang="en-US"/>
          </a:p>
        </p:txBody>
      </p:sp>
    </p:spTree>
    <p:extLst>
      <p:ext uri="{BB962C8B-B14F-4D97-AF65-F5344CB8AC3E}">
        <p14:creationId xmlns:p14="http://schemas.microsoft.com/office/powerpoint/2010/main" val="897440158"/>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lvl="0"/>
            <a:r>
              <a:rPr lang="zh-TW" altLang="zh-TW" dirty="0" smtClean="0"/>
              <a:t>美</a:t>
            </a:r>
            <a:r>
              <a:rPr lang="zh-TW" altLang="en-US" dirty="0" smtClean="0"/>
              <a:t>國</a:t>
            </a:r>
            <a:r>
              <a:rPr lang="zh-TW" altLang="en-US" dirty="0" smtClean="0"/>
              <a:t>實務</a:t>
            </a:r>
            <a:r>
              <a:rPr lang="zh-TW" altLang="en-US" dirty="0"/>
              <a:t>注意事項</a:t>
            </a:r>
            <a:r>
              <a:rPr lang="zh-TW" altLang="zh-TW" dirty="0"/>
              <a:t/>
            </a:r>
            <a:br>
              <a:rPr lang="zh-TW" altLang="zh-TW" dirty="0"/>
            </a:br>
            <a:endParaRPr lang="zh-TW" altLang="en-US" dirty="0"/>
          </a:p>
        </p:txBody>
      </p:sp>
      <p:sp>
        <p:nvSpPr>
          <p:cNvPr id="3" name="文字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t>64</a:t>
            </a:fld>
            <a:endParaRPr lang="zh-TW" altLang="en-US"/>
          </a:p>
        </p:txBody>
      </p:sp>
    </p:spTree>
    <p:extLst>
      <p:ext uri="{BB962C8B-B14F-4D97-AF65-F5344CB8AC3E}">
        <p14:creationId xmlns:p14="http://schemas.microsoft.com/office/powerpoint/2010/main" val="294627389"/>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美國：專利適格性</a:t>
            </a:r>
            <a:endParaRPr lang="zh-TW" altLang="en-US" dirty="0"/>
          </a:p>
        </p:txBody>
      </p:sp>
      <p:sp>
        <p:nvSpPr>
          <p:cNvPr id="3" name="內容版面配置區 2"/>
          <p:cNvSpPr>
            <a:spLocks noGrp="1"/>
          </p:cNvSpPr>
          <p:nvPr>
            <p:ph idx="1"/>
          </p:nvPr>
        </p:nvSpPr>
        <p:spPr>
          <a:xfrm>
            <a:off x="457200" y="1600200"/>
            <a:ext cx="8229600" cy="4781128"/>
          </a:xfrm>
        </p:spPr>
        <p:txBody>
          <a:bodyPr>
            <a:normAutofit fontScale="92500" lnSpcReduction="10000"/>
          </a:bodyPr>
          <a:lstStyle/>
          <a:p>
            <a:r>
              <a:rPr lang="zh-TW" altLang="en-US" b="1" u="sng" dirty="0" smtClean="0"/>
              <a:t>適格</a:t>
            </a:r>
            <a:r>
              <a:rPr lang="zh-TW" altLang="en-US" dirty="0" smtClean="0"/>
              <a:t>之標的：</a:t>
            </a:r>
            <a:endParaRPr lang="en-US" altLang="zh-TW" dirty="0" smtClean="0"/>
          </a:p>
          <a:p>
            <a:pPr lvl="1"/>
            <a:r>
              <a:rPr lang="zh-TW" altLang="en-US" dirty="0" smtClean="0"/>
              <a:t>美國</a:t>
            </a:r>
            <a:r>
              <a:rPr lang="zh-TW" altLang="zh-TW" dirty="0" smtClean="0"/>
              <a:t>專利法</a:t>
            </a:r>
            <a:r>
              <a:rPr lang="zh-TW" altLang="zh-TW" dirty="0"/>
              <a:t>第</a:t>
            </a:r>
            <a:r>
              <a:rPr lang="en-US" altLang="zh-TW" dirty="0"/>
              <a:t>101</a:t>
            </a:r>
            <a:r>
              <a:rPr lang="zh-TW" altLang="zh-TW" dirty="0" smtClean="0"/>
              <a:t>條明定</a:t>
            </a:r>
            <a:endParaRPr lang="en-US" altLang="zh-TW" dirty="0" smtClean="0"/>
          </a:p>
          <a:p>
            <a:pPr lvl="1"/>
            <a:r>
              <a:rPr lang="zh-TW" altLang="zh-TW" dirty="0" smtClean="0"/>
              <a:t>方法</a:t>
            </a:r>
            <a:r>
              <a:rPr lang="zh-TW" altLang="zh-TW" dirty="0"/>
              <a:t>，機器，製品</a:t>
            </a:r>
            <a:r>
              <a:rPr lang="zh-TW" altLang="zh-TW" dirty="0" smtClean="0"/>
              <a:t>，物</a:t>
            </a:r>
            <a:r>
              <a:rPr lang="zh-TW" altLang="zh-TW" dirty="0"/>
              <a:t>之</a:t>
            </a:r>
            <a:r>
              <a:rPr lang="zh-TW" altLang="zh-TW" dirty="0" smtClean="0"/>
              <a:t>組合</a:t>
            </a:r>
            <a:endParaRPr lang="en-US" altLang="zh-TW" dirty="0" smtClean="0"/>
          </a:p>
          <a:p>
            <a:r>
              <a:rPr lang="zh-TW" altLang="en-US" b="1" u="sng" dirty="0" smtClean="0"/>
              <a:t>不</a:t>
            </a:r>
            <a:r>
              <a:rPr lang="zh-TW" altLang="en-US" b="1" u="sng" dirty="0"/>
              <a:t>適格</a:t>
            </a:r>
            <a:r>
              <a:rPr lang="zh-TW" altLang="en-US" dirty="0"/>
              <a:t>之標的</a:t>
            </a:r>
            <a:endParaRPr lang="en-US" altLang="zh-TW" dirty="0" smtClean="0"/>
          </a:p>
          <a:p>
            <a:pPr lvl="1"/>
            <a:r>
              <a:rPr lang="zh-TW" altLang="zh-TW" dirty="0"/>
              <a:t>聯邦最高法院</a:t>
            </a:r>
            <a:r>
              <a:rPr lang="zh-TW" altLang="en-US" dirty="0"/>
              <a:t>判決</a:t>
            </a:r>
            <a:r>
              <a:rPr lang="zh-TW" altLang="en-US" dirty="0" smtClean="0"/>
              <a:t>先例 </a:t>
            </a:r>
            <a:r>
              <a:rPr lang="en-US" altLang="zh-TW" dirty="0" smtClean="0"/>
              <a:t>/ 101</a:t>
            </a:r>
            <a:r>
              <a:rPr lang="zh-TW" altLang="en-US" dirty="0" smtClean="0"/>
              <a:t>之法定例外</a:t>
            </a:r>
            <a:endParaRPr lang="en-US" altLang="zh-TW" dirty="0"/>
          </a:p>
          <a:p>
            <a:pPr lvl="1"/>
            <a:r>
              <a:rPr lang="zh-TW" altLang="zh-TW" dirty="0"/>
              <a:t>自然法則</a:t>
            </a:r>
            <a:r>
              <a:rPr lang="zh-TW" altLang="en-US" dirty="0"/>
              <a:t>、</a:t>
            </a:r>
            <a:r>
              <a:rPr lang="zh-TW" altLang="zh-TW" dirty="0"/>
              <a:t>物理現象</a:t>
            </a:r>
            <a:r>
              <a:rPr lang="zh-TW" altLang="en-US" dirty="0"/>
              <a:t>、</a:t>
            </a:r>
            <a:r>
              <a:rPr lang="zh-TW" altLang="zh-TW" dirty="0" smtClean="0"/>
              <a:t>抽象概念</a:t>
            </a:r>
            <a:r>
              <a:rPr lang="zh-TW" altLang="en-US" dirty="0" smtClean="0"/>
              <a:t>、自然產物</a:t>
            </a:r>
            <a:endParaRPr lang="en-US" altLang="zh-TW" dirty="0" smtClean="0"/>
          </a:p>
          <a:p>
            <a:pPr lvl="1"/>
            <a:r>
              <a:rPr lang="zh-TW" altLang="en-US" dirty="0" smtClean="0"/>
              <a:t>近年重要判決：</a:t>
            </a:r>
            <a:endParaRPr lang="en-US" altLang="zh-TW" dirty="0" smtClean="0"/>
          </a:p>
          <a:p>
            <a:pPr lvl="2"/>
            <a:r>
              <a:rPr lang="en-US" altLang="zh-TW" dirty="0"/>
              <a:t>Alice Corp. Pty. Ltd. v. CLS Bank Int’l, </a:t>
            </a:r>
            <a:r>
              <a:rPr lang="en-US" altLang="zh-TW" dirty="0" smtClean="0"/>
              <a:t>(2014)</a:t>
            </a:r>
          </a:p>
          <a:p>
            <a:pPr lvl="2"/>
            <a:r>
              <a:rPr lang="en-US" altLang="zh-TW" dirty="0"/>
              <a:t>Association for Molecular Pathology v. Myriad Genetics, Inc., </a:t>
            </a:r>
            <a:r>
              <a:rPr lang="en-US" altLang="zh-TW" dirty="0" smtClean="0"/>
              <a:t>(2013)</a:t>
            </a:r>
          </a:p>
          <a:p>
            <a:pPr lvl="2"/>
            <a:r>
              <a:rPr lang="en-US" altLang="zh-TW" dirty="0"/>
              <a:t>Mayo Collaborative </a:t>
            </a:r>
            <a:r>
              <a:rPr lang="en-US" altLang="zh-TW" dirty="0" err="1"/>
              <a:t>Svcs</a:t>
            </a:r>
            <a:r>
              <a:rPr lang="en-US" altLang="zh-TW" dirty="0"/>
              <a:t>. v. Prometheus Labs., </a:t>
            </a:r>
            <a:r>
              <a:rPr lang="en-US" altLang="zh-TW" dirty="0" smtClean="0"/>
              <a:t>(2012)</a:t>
            </a:r>
            <a:endParaRPr lang="zh-TW" altLang="zh-TW" dirty="0"/>
          </a:p>
          <a:p>
            <a:pPr lvl="1"/>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t>65</a:t>
            </a:fld>
            <a:endParaRPr lang="zh-TW" altLang="en-US"/>
          </a:p>
        </p:txBody>
      </p:sp>
    </p:spTree>
    <p:extLst>
      <p:ext uri="{BB962C8B-B14F-4D97-AF65-F5344CB8AC3E}">
        <p14:creationId xmlns:p14="http://schemas.microsoft.com/office/powerpoint/2010/main" val="2086164690"/>
      </p:ext>
    </p:extLst>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美國：專利適格性</a:t>
            </a:r>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3448217233"/>
              </p:ext>
            </p:extLst>
          </p:nvPr>
        </p:nvGraphicFramePr>
        <p:xfrm>
          <a:off x="683568" y="1412776"/>
          <a:ext cx="8064897" cy="4663439"/>
        </p:xfrm>
        <a:graphic>
          <a:graphicData uri="http://schemas.openxmlformats.org/drawingml/2006/table">
            <a:tbl>
              <a:tblPr firstRow="1" firstCol="1" bandRow="1"/>
              <a:tblGrid>
                <a:gridCol w="1958157"/>
                <a:gridCol w="774230"/>
                <a:gridCol w="2666255"/>
                <a:gridCol w="2666255"/>
              </a:tblGrid>
              <a:tr h="182880">
                <a:tc>
                  <a:txBody>
                    <a:bodyPr/>
                    <a:lstStyle/>
                    <a:p>
                      <a:pPr algn="just">
                        <a:spcAft>
                          <a:spcPts val="0"/>
                        </a:spcAft>
                      </a:pPr>
                      <a:r>
                        <a:rPr lang="zh-TW" sz="1800" kern="100">
                          <a:effectLst/>
                          <a:latin typeface="新細明體"/>
                          <a:cs typeface="新細明體"/>
                        </a:rPr>
                        <a:t>案件名稱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牽涉分類</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TW" sz="1800" kern="100">
                          <a:effectLst/>
                          <a:latin typeface="新細明體"/>
                          <a:cs typeface="新細明體"/>
                        </a:rPr>
                        <a:t>判決結果</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TW" sz="1800" kern="100">
                          <a:effectLst/>
                          <a:latin typeface="新細明體"/>
                          <a:cs typeface="新細明體"/>
                        </a:rPr>
                        <a:t>可能影響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1520">
                <a:tc>
                  <a:txBody>
                    <a:bodyPr/>
                    <a:lstStyle/>
                    <a:p>
                      <a:pPr algn="l">
                        <a:spcAft>
                          <a:spcPts val="0"/>
                        </a:spcAft>
                      </a:pPr>
                      <a:r>
                        <a:rPr lang="en-US" sz="1800" kern="100" dirty="0">
                          <a:effectLst/>
                          <a:latin typeface="新細明體"/>
                          <a:cs typeface="新細明體"/>
                        </a:rPr>
                        <a:t>Alice Corp. Pty. Ltd. v. CLS Bank Int’l,  (2014)</a:t>
                      </a:r>
                      <a:endParaRPr lang="zh-TW" sz="18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抽象概念</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TW" sz="1800" kern="100" dirty="0">
                          <a:effectLst/>
                          <a:latin typeface="新細明體"/>
                          <a:cs typeface="新細明體"/>
                        </a:rPr>
                        <a:t>所請求之商業方法</a:t>
                      </a:r>
                      <a:r>
                        <a:rPr lang="en-US" sz="1800" kern="100" dirty="0">
                          <a:effectLst/>
                          <a:latin typeface="新細明體"/>
                          <a:cs typeface="新細明體"/>
                        </a:rPr>
                        <a:t>[</a:t>
                      </a:r>
                      <a:r>
                        <a:rPr lang="zh-TW" sz="1800" kern="100" dirty="0">
                          <a:effectLst/>
                          <a:latin typeface="新細明體"/>
                          <a:cs typeface="新細明體"/>
                        </a:rPr>
                        <a:t>中介結算為抽象概念，僅用一般的電腦來實現此一方法，並無法將抽象概念轉為專利標的適格之發明。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TW" sz="1800" kern="100">
                          <a:effectLst/>
                          <a:latin typeface="新細明體"/>
                          <a:cs typeface="新細明體"/>
                        </a:rPr>
                        <a:t>商業方法專利</a:t>
                      </a:r>
                    </a:p>
                    <a:p>
                      <a:pPr algn="just">
                        <a:spcAft>
                          <a:spcPts val="0"/>
                        </a:spcAft>
                      </a:pPr>
                      <a:r>
                        <a:rPr lang="zh-TW" sz="1800" kern="100">
                          <a:effectLst/>
                          <a:latin typeface="新細明體"/>
                          <a:cs typeface="新細明體"/>
                        </a:rPr>
                        <a:t>軟體專利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14400">
                <a:tc>
                  <a:txBody>
                    <a:bodyPr/>
                    <a:lstStyle/>
                    <a:p>
                      <a:pPr marL="0" algn="l" defTabSz="914400" rtl="0" eaLnBrk="1" latinLnBrk="0" hangingPunct="1">
                        <a:spcAft>
                          <a:spcPts val="0"/>
                        </a:spcAft>
                      </a:pPr>
                      <a:r>
                        <a:rPr lang="en-US" sz="1800" kern="100" dirty="0">
                          <a:solidFill>
                            <a:schemeClr val="tx1"/>
                          </a:solidFill>
                          <a:effectLst/>
                          <a:latin typeface="新細明體"/>
                          <a:ea typeface="+mn-ea"/>
                          <a:cs typeface="新細明體"/>
                        </a:rPr>
                        <a:t>Association for Molecular Pathology v. Myriad Genetics, Inc.,  (2013)</a:t>
                      </a:r>
                      <a:endParaRPr lang="zh-TW" sz="1800" kern="100" dirty="0">
                        <a:solidFill>
                          <a:schemeClr val="tx1"/>
                        </a:solidFill>
                        <a:effectLst/>
                        <a:latin typeface="新細明體"/>
                        <a:ea typeface="+mn-ea"/>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自然產物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TW" sz="1800" kern="100">
                          <a:effectLst/>
                          <a:latin typeface="新細明體"/>
                          <a:cs typeface="新細明體"/>
                        </a:rPr>
                        <a:t>從人體分離之</a:t>
                      </a:r>
                      <a:r>
                        <a:rPr lang="en-US" sz="1800" kern="100">
                          <a:effectLst/>
                          <a:latin typeface="新細明體"/>
                          <a:cs typeface="新細明體"/>
                        </a:rPr>
                        <a:t>DNA</a:t>
                      </a:r>
                      <a:r>
                        <a:rPr lang="zh-TW" sz="1800" kern="100">
                          <a:effectLst/>
                          <a:latin typeface="新細明體"/>
                          <a:cs typeface="新細明體"/>
                        </a:rPr>
                        <a:t>為自然產物，不具專利標的適格；但</a:t>
                      </a:r>
                      <a:r>
                        <a:rPr lang="en-US" sz="1800" kern="100">
                          <a:effectLst/>
                          <a:latin typeface="新細明體"/>
                          <a:cs typeface="新細明體"/>
                        </a:rPr>
                        <a:t>cDNA</a:t>
                      </a:r>
                      <a:r>
                        <a:rPr lang="zh-TW" sz="1800" kern="100">
                          <a:effectLst/>
                          <a:latin typeface="新細明體"/>
                          <a:cs typeface="新細明體"/>
                        </a:rPr>
                        <a:t>並非自然存在者，故仍具專利標的適格。</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TW" sz="1800" kern="100">
                          <a:effectLst/>
                          <a:latin typeface="新細明體"/>
                          <a:cs typeface="新細明體"/>
                        </a:rPr>
                        <a:t>生化分子專利：</a:t>
                      </a:r>
                    </a:p>
                    <a:p>
                      <a:pPr algn="just">
                        <a:spcAft>
                          <a:spcPts val="0"/>
                        </a:spcAft>
                      </a:pPr>
                      <a:r>
                        <a:rPr lang="en-US" sz="1800" kern="100">
                          <a:effectLst/>
                          <a:latin typeface="新細明體"/>
                          <a:cs typeface="新細明體"/>
                        </a:rPr>
                        <a:t>DNA</a:t>
                      </a:r>
                      <a:r>
                        <a:rPr lang="zh-TW" sz="1800" kern="100">
                          <a:effectLst/>
                          <a:latin typeface="新細明體"/>
                          <a:cs typeface="新細明體"/>
                        </a:rPr>
                        <a:t>、蛋白質、化合物</a:t>
                      </a:r>
                    </a:p>
                    <a:p>
                      <a:pPr algn="just">
                        <a:spcAft>
                          <a:spcPts val="0"/>
                        </a:spcAft>
                      </a:pPr>
                      <a:r>
                        <a:rPr lang="en-US" sz="1800" kern="100">
                          <a:effectLst/>
                          <a:latin typeface="新細明體"/>
                          <a:cs typeface="新細明體"/>
                        </a:rPr>
                        <a:t> </a:t>
                      </a:r>
                      <a:endParaRPr lang="zh-TW" sz="1800" kern="100">
                        <a:effectLst/>
                        <a:latin typeface="新細明體"/>
                        <a:cs typeface="新細明體"/>
                      </a:endParaRPr>
                    </a:p>
                    <a:p>
                      <a:pPr algn="just">
                        <a:spcAft>
                          <a:spcPts val="0"/>
                        </a:spcAft>
                      </a:pPr>
                      <a:r>
                        <a:rPr lang="en-US" sz="1800" kern="100">
                          <a:effectLst/>
                          <a:latin typeface="新細明體"/>
                          <a:cs typeface="新細明體"/>
                        </a:rPr>
                        <a:t> </a:t>
                      </a:r>
                      <a:endParaRPr lang="zh-TW" sz="1800" kern="100">
                        <a:effectLst/>
                        <a:latin typeface="新細明體"/>
                        <a:cs typeface="新細明體"/>
                      </a:endParaRPr>
                    </a:p>
                    <a:p>
                      <a:pPr algn="just">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1520">
                <a:tc>
                  <a:txBody>
                    <a:bodyPr/>
                    <a:lstStyle/>
                    <a:p>
                      <a:pPr marL="0" algn="l" defTabSz="914400" rtl="0" eaLnBrk="1" latinLnBrk="0" hangingPunct="1">
                        <a:spcAft>
                          <a:spcPts val="0"/>
                        </a:spcAft>
                      </a:pPr>
                      <a:r>
                        <a:rPr lang="en-US" sz="1800" kern="100" dirty="0">
                          <a:solidFill>
                            <a:schemeClr val="tx1"/>
                          </a:solidFill>
                          <a:effectLst/>
                          <a:latin typeface="新細明體"/>
                          <a:ea typeface="+mn-ea"/>
                          <a:cs typeface="新細明體"/>
                        </a:rPr>
                        <a:t>Mayo Collaborative </a:t>
                      </a:r>
                      <a:r>
                        <a:rPr lang="en-US" sz="1800" kern="100" dirty="0" err="1">
                          <a:solidFill>
                            <a:schemeClr val="tx1"/>
                          </a:solidFill>
                          <a:effectLst/>
                          <a:latin typeface="新細明體"/>
                          <a:ea typeface="+mn-ea"/>
                          <a:cs typeface="新細明體"/>
                        </a:rPr>
                        <a:t>Svcs</a:t>
                      </a:r>
                      <a:r>
                        <a:rPr lang="en-US" sz="1800" kern="100" dirty="0">
                          <a:solidFill>
                            <a:schemeClr val="tx1"/>
                          </a:solidFill>
                          <a:effectLst/>
                          <a:latin typeface="新細明體"/>
                          <a:ea typeface="+mn-ea"/>
                          <a:cs typeface="新細明體"/>
                        </a:rPr>
                        <a:t>. v. Prometheus Labs.,  (2012)</a:t>
                      </a:r>
                      <a:endParaRPr lang="zh-TW" sz="1800" kern="100" dirty="0">
                        <a:solidFill>
                          <a:schemeClr val="tx1"/>
                        </a:solidFill>
                        <a:effectLst/>
                        <a:latin typeface="新細明體"/>
                        <a:ea typeface="+mn-ea"/>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自然法則</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TW" sz="1800" kern="100">
                          <a:effectLst/>
                          <a:latin typeface="新細明體"/>
                          <a:cs typeface="新細明體"/>
                        </a:rPr>
                        <a:t>所請求之於個人化醫療中使用的方法</a:t>
                      </a:r>
                      <a:r>
                        <a:rPr lang="en-US" sz="1800" kern="100">
                          <a:effectLst/>
                          <a:latin typeface="新細明體"/>
                          <a:cs typeface="新細明體"/>
                        </a:rPr>
                        <a:t>(</a:t>
                      </a:r>
                      <a:r>
                        <a:rPr lang="zh-TW" sz="1800" kern="100">
                          <a:effectLst/>
                          <a:latin typeface="新細明體"/>
                          <a:cs typeface="新細明體"/>
                        </a:rPr>
                        <a:t>判斷病患血液中代謝物的濃度來調整藥物劑量</a:t>
                      </a:r>
                      <a:r>
                        <a:rPr lang="en-US" sz="1800" kern="100">
                          <a:effectLst/>
                          <a:latin typeface="新細明體"/>
                          <a:cs typeface="新細明體"/>
                        </a:rPr>
                        <a:t>)</a:t>
                      </a:r>
                      <a:r>
                        <a:rPr lang="zh-TW" sz="1800" kern="100">
                          <a:effectLst/>
                          <a:latin typeface="新細明體"/>
                          <a:cs typeface="新細明體"/>
                        </a:rPr>
                        <a:t>為自然法則，並非屬於專利適格之標的。</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TW" sz="1800" kern="100" dirty="0">
                          <a:effectLst/>
                          <a:latin typeface="新細明體"/>
                          <a:cs typeface="新細明體"/>
                        </a:rPr>
                        <a:t>基因檢測專利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投影片編號版面配置區 3"/>
          <p:cNvSpPr>
            <a:spLocks noGrp="1"/>
          </p:cNvSpPr>
          <p:nvPr>
            <p:ph type="sldNum" sz="quarter" idx="12"/>
          </p:nvPr>
        </p:nvSpPr>
        <p:spPr/>
        <p:txBody>
          <a:bodyPr/>
          <a:lstStyle/>
          <a:p>
            <a:fld id="{D9FE90B6-C6A9-46DD-9D3C-83B53CE74CE9}" type="slidenum">
              <a:rPr lang="zh-TW" altLang="en-US" smtClean="0"/>
              <a:t>66</a:t>
            </a:fld>
            <a:endParaRPr lang="zh-TW" altLang="en-US"/>
          </a:p>
        </p:txBody>
      </p:sp>
    </p:spTree>
    <p:extLst>
      <p:ext uri="{BB962C8B-B14F-4D97-AF65-F5344CB8AC3E}">
        <p14:creationId xmlns:p14="http://schemas.microsoft.com/office/powerpoint/2010/main" val="2027208573"/>
      </p:ext>
    </p:extLst>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t>美國</a:t>
            </a:r>
            <a:r>
              <a:rPr lang="zh-TW" altLang="zh-TW" dirty="0" smtClean="0"/>
              <a:t>專利</a:t>
            </a:r>
            <a:r>
              <a:rPr lang="zh-TW" altLang="zh-TW" dirty="0"/>
              <a:t>標的適格性之判斷</a:t>
            </a:r>
            <a:r>
              <a:rPr lang="zh-TW" altLang="zh-TW" dirty="0" smtClean="0"/>
              <a:t>流</a:t>
            </a:r>
            <a:r>
              <a:rPr lang="zh-TW" altLang="en-US" dirty="0" smtClean="0"/>
              <a:t>程</a:t>
            </a:r>
            <a:endParaRPr lang="zh-TW" altLang="en-US" dirty="0"/>
          </a:p>
        </p:txBody>
      </p:sp>
      <p:pic>
        <p:nvPicPr>
          <p:cNvPr id="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75656" y="1268760"/>
            <a:ext cx="4896544" cy="52557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投影片編號版面配置區 3"/>
          <p:cNvSpPr>
            <a:spLocks noGrp="1"/>
          </p:cNvSpPr>
          <p:nvPr>
            <p:ph type="sldNum" sz="quarter" idx="12"/>
          </p:nvPr>
        </p:nvSpPr>
        <p:spPr/>
        <p:txBody>
          <a:bodyPr/>
          <a:lstStyle/>
          <a:p>
            <a:fld id="{D9FE90B6-C6A9-46DD-9D3C-83B53CE74CE9}" type="slidenum">
              <a:rPr lang="zh-TW" altLang="en-US" smtClean="0"/>
              <a:t>67</a:t>
            </a:fld>
            <a:endParaRPr lang="zh-TW" altLang="en-US"/>
          </a:p>
        </p:txBody>
      </p:sp>
      <p:sp>
        <p:nvSpPr>
          <p:cNvPr id="6" name="矩形 5"/>
          <p:cNvSpPr/>
          <p:nvPr/>
        </p:nvSpPr>
        <p:spPr>
          <a:xfrm>
            <a:off x="5604822" y="4149080"/>
            <a:ext cx="3647152" cy="1200329"/>
          </a:xfrm>
          <a:prstGeom prst="rect">
            <a:avLst/>
          </a:prstGeom>
        </p:spPr>
        <p:txBody>
          <a:bodyPr wrap="none">
            <a:spAutoFit/>
          </a:bodyPr>
          <a:lstStyle/>
          <a:p>
            <a:r>
              <a:rPr lang="zh-TW" altLang="en-US" dirty="0" smtClean="0">
                <a:solidFill>
                  <a:srgbClr val="000000"/>
                </a:solidFill>
                <a:latin typeface="Times New Roman"/>
                <a:cs typeface="Times New Roman"/>
              </a:rPr>
              <a:t>  </a:t>
            </a:r>
            <a:r>
              <a:rPr lang="en-US" altLang="zh-TW" dirty="0" smtClean="0">
                <a:solidFill>
                  <a:srgbClr val="000000"/>
                </a:solidFill>
                <a:latin typeface="Times New Roman"/>
                <a:cs typeface="Times New Roman"/>
              </a:rPr>
              <a:t>USPTO</a:t>
            </a:r>
            <a:r>
              <a:rPr lang="zh-TW" altLang="en-US" dirty="0" smtClean="0">
                <a:solidFill>
                  <a:srgbClr val="000000"/>
                </a:solidFill>
                <a:latin typeface="Times New Roman"/>
                <a:cs typeface="Times New Roman"/>
              </a:rPr>
              <a:t>：</a:t>
            </a:r>
            <a:endParaRPr lang="en-US" altLang="zh-TW" dirty="0" smtClean="0">
              <a:solidFill>
                <a:srgbClr val="000000"/>
              </a:solidFill>
              <a:latin typeface="Times New Roman"/>
              <a:cs typeface="Times New Roman"/>
            </a:endParaRPr>
          </a:p>
          <a:p>
            <a:r>
              <a:rPr lang="zh-TW" altLang="zh-TW" dirty="0" smtClean="0">
                <a:solidFill>
                  <a:srgbClr val="000000"/>
                </a:solidFill>
                <a:latin typeface="Times New Roman"/>
                <a:cs typeface="Times New Roman"/>
              </a:rPr>
              <a:t>《</a:t>
            </a:r>
            <a:r>
              <a:rPr lang="en-US" altLang="zh-TW" dirty="0">
                <a:solidFill>
                  <a:srgbClr val="000000"/>
                </a:solidFill>
                <a:latin typeface="Times New Roman"/>
              </a:rPr>
              <a:t>2014</a:t>
            </a:r>
            <a:r>
              <a:rPr lang="zh-TW" altLang="zh-TW" dirty="0">
                <a:solidFill>
                  <a:srgbClr val="000000"/>
                </a:solidFill>
                <a:latin typeface="Times New Roman"/>
                <a:cs typeface="Times New Roman"/>
              </a:rPr>
              <a:t>專利適格性臨時審查指南</a:t>
            </a:r>
            <a:r>
              <a:rPr lang="zh-TW" altLang="zh-TW" dirty="0" smtClean="0">
                <a:cs typeface="Times New Roman"/>
              </a:rPr>
              <a:t>》</a:t>
            </a:r>
            <a:endParaRPr lang="en-US" altLang="zh-TW" dirty="0" smtClean="0">
              <a:cs typeface="Times New Roman"/>
            </a:endParaRPr>
          </a:p>
          <a:p>
            <a:r>
              <a:rPr lang="zh-TW" altLang="en-US" dirty="0" smtClean="0"/>
              <a:t>       </a:t>
            </a:r>
            <a:r>
              <a:rPr lang="en-US" altLang="zh-TW" dirty="0" smtClean="0"/>
              <a:t>(2014 </a:t>
            </a:r>
            <a:r>
              <a:rPr lang="en-US" altLang="zh-TW" dirty="0"/>
              <a:t>Interim Guidance on </a:t>
            </a:r>
            <a:endParaRPr lang="en-US" altLang="zh-TW" dirty="0" smtClean="0"/>
          </a:p>
          <a:p>
            <a:r>
              <a:rPr lang="zh-TW" altLang="en-US" dirty="0" smtClean="0"/>
              <a:t>     </a:t>
            </a:r>
            <a:r>
              <a:rPr lang="en-US" altLang="zh-TW" dirty="0" smtClean="0"/>
              <a:t>Patent </a:t>
            </a:r>
            <a:r>
              <a:rPr lang="en-US" altLang="zh-TW" dirty="0"/>
              <a:t>Subject Matter </a:t>
            </a:r>
            <a:r>
              <a:rPr lang="en-US" altLang="zh-TW" dirty="0" smtClean="0"/>
              <a:t>Eligibility)</a:t>
            </a:r>
            <a:endParaRPr lang="zh-TW" altLang="en-US" dirty="0"/>
          </a:p>
        </p:txBody>
      </p:sp>
      <p:sp>
        <p:nvSpPr>
          <p:cNvPr id="8" name="橢圓 7"/>
          <p:cNvSpPr/>
          <p:nvPr/>
        </p:nvSpPr>
        <p:spPr>
          <a:xfrm>
            <a:off x="3811444" y="5085184"/>
            <a:ext cx="720080" cy="72008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0922893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美國</a:t>
            </a:r>
            <a:r>
              <a:rPr lang="zh-TW" altLang="zh-TW" dirty="0"/>
              <a:t>專利標的適格性之判斷流</a:t>
            </a:r>
            <a:r>
              <a:rPr lang="zh-TW" altLang="en-US" dirty="0"/>
              <a:t>程</a:t>
            </a:r>
          </a:p>
        </p:txBody>
      </p:sp>
      <p:sp>
        <p:nvSpPr>
          <p:cNvPr id="3" name="內容版面配置區 2"/>
          <p:cNvSpPr>
            <a:spLocks noGrp="1"/>
          </p:cNvSpPr>
          <p:nvPr>
            <p:ph idx="1"/>
          </p:nvPr>
        </p:nvSpPr>
        <p:spPr>
          <a:xfrm>
            <a:off x="457200" y="1340768"/>
            <a:ext cx="8229600" cy="4968552"/>
          </a:xfrm>
        </p:spPr>
        <p:txBody>
          <a:bodyPr>
            <a:normAutofit fontScale="92500" lnSpcReduction="20000"/>
          </a:bodyPr>
          <a:lstStyle/>
          <a:p>
            <a:r>
              <a:rPr lang="zh-TW" altLang="en-US" sz="3000" dirty="0" smtClean="0"/>
              <a:t>請求項：</a:t>
            </a:r>
            <a:r>
              <a:rPr lang="zh-TW" altLang="zh-TW" sz="3000" dirty="0" smtClean="0"/>
              <a:t>一種</a:t>
            </a:r>
            <a:r>
              <a:rPr lang="zh-TW" altLang="zh-TW" sz="3000" dirty="0"/>
              <a:t>分離之人造人類節律點細胞。</a:t>
            </a:r>
          </a:p>
          <a:p>
            <a:pPr lvl="1"/>
            <a:r>
              <a:rPr lang="zh-TW" altLang="en-US" dirty="0" smtClean="0"/>
              <a:t>自然產物，</a:t>
            </a:r>
            <a:r>
              <a:rPr lang="zh-TW" altLang="en-US" dirty="0"/>
              <a:t>為</a:t>
            </a:r>
            <a:r>
              <a:rPr lang="en-US" altLang="zh-TW" dirty="0" smtClean="0"/>
              <a:t>101</a:t>
            </a:r>
            <a:r>
              <a:rPr lang="zh-TW" altLang="en-US" dirty="0" smtClean="0"/>
              <a:t>之法定例外，專利不適格</a:t>
            </a:r>
            <a:endParaRPr lang="en-US" altLang="zh-TW" dirty="0" smtClean="0"/>
          </a:p>
          <a:p>
            <a:pPr lvl="1"/>
            <a:endParaRPr lang="en-US" altLang="zh-TW" sz="3000" dirty="0"/>
          </a:p>
          <a:p>
            <a:r>
              <a:rPr lang="zh-TW" altLang="en-US" sz="3000" dirty="0"/>
              <a:t>請求</a:t>
            </a:r>
            <a:r>
              <a:rPr lang="zh-TW" altLang="en-US" sz="3000" dirty="0" smtClean="0"/>
              <a:t>項：</a:t>
            </a:r>
            <a:r>
              <a:rPr lang="zh-TW" altLang="zh-TW" sz="3000" dirty="0" smtClean="0"/>
              <a:t>一種</a:t>
            </a:r>
            <a:r>
              <a:rPr lang="zh-TW" altLang="zh-TW" sz="3000" dirty="0"/>
              <a:t>組成物，其包括於</a:t>
            </a:r>
            <a:r>
              <a:rPr lang="zh-TW" altLang="zh-TW" sz="3000" b="1" u="sng" dirty="0"/>
              <a:t>一生物可相容三維支架</a:t>
            </a:r>
            <a:r>
              <a:rPr lang="zh-TW" altLang="zh-TW" sz="3000" dirty="0"/>
              <a:t>之分離之人造人類節律點細胞族群</a:t>
            </a:r>
            <a:r>
              <a:rPr lang="zh-TW" altLang="zh-TW" sz="3000" dirty="0" smtClean="0"/>
              <a:t>。</a:t>
            </a:r>
            <a:endParaRPr lang="en-US" altLang="zh-TW" sz="3000" dirty="0" smtClean="0"/>
          </a:p>
          <a:p>
            <a:pPr marL="742950" lvl="2" indent="-342900"/>
            <a:r>
              <a:rPr lang="zh-TW" altLang="en-US" dirty="0"/>
              <a:t>自然產物</a:t>
            </a:r>
            <a:r>
              <a:rPr lang="zh-TW" altLang="en-US" dirty="0" smtClean="0"/>
              <a:t>，本來應該為</a:t>
            </a:r>
            <a:r>
              <a:rPr lang="en-US" altLang="zh-TW" dirty="0"/>
              <a:t>101</a:t>
            </a:r>
            <a:r>
              <a:rPr lang="zh-TW" altLang="en-US" dirty="0"/>
              <a:t>之法定例外，專利不適</a:t>
            </a:r>
            <a:r>
              <a:rPr lang="zh-TW" altLang="en-US" dirty="0" smtClean="0"/>
              <a:t>格</a:t>
            </a:r>
            <a:endParaRPr lang="en-US" altLang="zh-TW" dirty="0" smtClean="0"/>
          </a:p>
          <a:p>
            <a:pPr marL="742950" lvl="2" indent="-342900"/>
            <a:r>
              <a:rPr lang="zh-TW" altLang="en-US" dirty="0" smtClean="0"/>
              <a:t>加入三維支架的限制：</a:t>
            </a:r>
            <a:r>
              <a:rPr lang="zh-TW" altLang="zh-TW" dirty="0" smtClean="0"/>
              <a:t>將</a:t>
            </a:r>
            <a:r>
              <a:rPr lang="zh-TW" altLang="zh-TW" dirty="0"/>
              <a:t>這些節律點細胞添加至支架中，可將請求項限於該支架之一特定有效之應用</a:t>
            </a:r>
            <a:r>
              <a:rPr lang="en-US" altLang="zh-TW" dirty="0"/>
              <a:t>(</a:t>
            </a:r>
            <a:r>
              <a:rPr lang="zh-TW" altLang="zh-TW" dirty="0"/>
              <a:t>修復心臟組織</a:t>
            </a:r>
            <a:r>
              <a:rPr lang="en-US" altLang="zh-TW" dirty="0" smtClean="0"/>
              <a:t>)</a:t>
            </a:r>
            <a:r>
              <a:rPr lang="zh-TW" altLang="en-US" dirty="0" smtClean="0"/>
              <a:t>，結果被判定具有專利適格性</a:t>
            </a:r>
            <a:endParaRPr lang="en-US" altLang="zh-TW" dirty="0" smtClean="0"/>
          </a:p>
          <a:p>
            <a:pPr marL="742950" lvl="2" indent="-342900"/>
            <a:endParaRPr lang="en-US" altLang="zh-TW" dirty="0" smtClean="0"/>
          </a:p>
          <a:p>
            <a:pPr marL="0" indent="-400050"/>
            <a:r>
              <a:rPr lang="zh-TW" altLang="en-US" sz="3000" dirty="0" smtClean="0"/>
              <a:t>當被認定為法定例外時：</a:t>
            </a:r>
            <a:endParaRPr lang="en-US" altLang="zh-TW" sz="3000" dirty="0" smtClean="0"/>
          </a:p>
          <a:p>
            <a:pPr marL="800100" lvl="2" indent="-400050"/>
            <a:r>
              <a:rPr lang="zh-TW" altLang="en-US" sz="2200" dirty="0" smtClean="0"/>
              <a:t>可在請求項中添加新的限制條件，使其顯然多於原來之法定例外，而得到適格的判斷</a:t>
            </a:r>
            <a:endParaRPr lang="en-US" altLang="zh-TW" sz="2200" dirty="0" smtClean="0"/>
          </a:p>
          <a:p>
            <a:pPr marL="0" indent="-400050"/>
            <a:endParaRPr lang="en-US" altLang="zh-TW" sz="3000" b="1" i="1" dirty="0"/>
          </a:p>
          <a:p>
            <a:pPr marL="742950" lvl="2" indent="-342900"/>
            <a:endParaRPr lang="en-US" altLang="zh-TW" dirty="0" smtClean="0"/>
          </a:p>
          <a:p>
            <a:endParaRPr lang="zh-TW" altLang="zh-TW" dirty="0"/>
          </a:p>
          <a:p>
            <a:pPr lvl="1"/>
            <a:endParaRPr lang="en-US" altLang="zh-TW" dirty="0" smtClean="0"/>
          </a:p>
          <a:p>
            <a:pPr lvl="1"/>
            <a:endParaRPr lang="en-US" altLang="zh-TW" dirty="0" smtClean="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t>68</a:t>
            </a:fld>
            <a:endParaRPr lang="zh-TW" altLang="en-US"/>
          </a:p>
        </p:txBody>
      </p:sp>
    </p:spTree>
    <p:extLst>
      <p:ext uri="{BB962C8B-B14F-4D97-AF65-F5344CB8AC3E}">
        <p14:creationId xmlns:p14="http://schemas.microsoft.com/office/powerpoint/2010/main" val="549325060"/>
      </p:ext>
    </p:extLst>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美國</a:t>
            </a:r>
            <a:r>
              <a:rPr lang="zh-TW" altLang="en-US" dirty="0" smtClean="0"/>
              <a:t>：手段功能用語</a:t>
            </a:r>
            <a:endParaRPr lang="zh-TW" altLang="en-US" dirty="0"/>
          </a:p>
        </p:txBody>
      </p:sp>
      <p:sp>
        <p:nvSpPr>
          <p:cNvPr id="3" name="內容版面配置區 2"/>
          <p:cNvSpPr>
            <a:spLocks noGrp="1"/>
          </p:cNvSpPr>
          <p:nvPr>
            <p:ph idx="1"/>
          </p:nvPr>
        </p:nvSpPr>
        <p:spPr/>
        <p:txBody>
          <a:bodyPr>
            <a:normAutofit/>
          </a:bodyPr>
          <a:lstStyle/>
          <a:p>
            <a:r>
              <a:rPr lang="zh-TW" altLang="en-US" dirty="0" smtClean="0"/>
              <a:t>手段功能用語 </a:t>
            </a:r>
            <a:r>
              <a:rPr lang="en-US" altLang="zh-TW" dirty="0" smtClean="0"/>
              <a:t>(means-plus-function, MPF)</a:t>
            </a:r>
            <a:r>
              <a:rPr lang="zh-TW" altLang="en-US" dirty="0" smtClean="0"/>
              <a:t> ：</a:t>
            </a:r>
            <a:endParaRPr lang="zh-TW" altLang="en-US" dirty="0"/>
          </a:p>
          <a:p>
            <a:pPr lvl="1"/>
            <a:r>
              <a:rPr lang="zh-TW" altLang="en-US" dirty="0"/>
              <a:t>用於描述</a:t>
            </a:r>
            <a:r>
              <a:rPr lang="zh-TW" altLang="en-US" u="sng" dirty="0"/>
              <a:t>物之請求項</a:t>
            </a:r>
            <a:r>
              <a:rPr lang="zh-TW" altLang="en-US" dirty="0"/>
              <a:t>中的技術</a:t>
            </a:r>
            <a:r>
              <a:rPr lang="zh-TW" altLang="en-US" dirty="0" smtClean="0"/>
              <a:t>特徵</a:t>
            </a:r>
            <a:endParaRPr lang="en-US" altLang="zh-TW" dirty="0" smtClean="0"/>
          </a:p>
          <a:p>
            <a:pPr lvl="1"/>
            <a:r>
              <a:rPr lang="zh-TW" altLang="en-US" dirty="0" smtClean="0"/>
              <a:t>用語</a:t>
            </a:r>
            <a:r>
              <a:rPr lang="zh-TW" altLang="en-US" dirty="0"/>
              <a:t>為「</a:t>
            </a:r>
            <a:r>
              <a:rPr lang="en-US" altLang="zh-TW" dirty="0"/>
              <a:t>……</a:t>
            </a:r>
            <a:r>
              <a:rPr lang="zh-TW" altLang="en-US" dirty="0"/>
              <a:t>手段（或裝置）</a:t>
            </a:r>
            <a:r>
              <a:rPr lang="zh-TW" altLang="en-US" dirty="0" smtClean="0"/>
              <a:t>用以</a:t>
            </a:r>
            <a:r>
              <a:rPr lang="en-US" altLang="zh-TW" dirty="0"/>
              <a:t>……</a:t>
            </a:r>
            <a:r>
              <a:rPr lang="zh-TW" altLang="en-US" dirty="0" smtClean="0"/>
              <a:t>」</a:t>
            </a:r>
            <a:endParaRPr lang="en-US" altLang="zh-TW" dirty="0"/>
          </a:p>
          <a:p>
            <a:pPr lvl="1"/>
            <a:r>
              <a:rPr lang="zh-TW" altLang="en-US" dirty="0" smtClean="0"/>
              <a:t>說明書</a:t>
            </a:r>
            <a:r>
              <a:rPr lang="zh-TW" altLang="en-US" dirty="0"/>
              <a:t>中應記載對應請求項中所載之功能的結構或材料</a:t>
            </a:r>
            <a:endParaRPr lang="en-US" altLang="zh-TW" dirty="0"/>
          </a:p>
          <a:p>
            <a:endParaRPr lang="en-US" altLang="zh-TW" dirty="0" smtClean="0"/>
          </a:p>
          <a:p>
            <a:r>
              <a:rPr lang="zh-TW" altLang="en-US" dirty="0" smtClean="0"/>
              <a:t>當請求</a:t>
            </a:r>
            <a:r>
              <a:rPr lang="zh-TW" altLang="en-US" dirty="0"/>
              <a:t>項被</a:t>
            </a:r>
            <a:r>
              <a:rPr lang="zh-TW" altLang="en-US" dirty="0" smtClean="0"/>
              <a:t>視為 </a:t>
            </a:r>
            <a:r>
              <a:rPr lang="en-US" altLang="zh-TW" dirty="0" smtClean="0"/>
              <a:t>MPF</a:t>
            </a:r>
            <a:r>
              <a:rPr lang="zh-TW" altLang="en-US" dirty="0"/>
              <a:t>時</a:t>
            </a:r>
            <a:r>
              <a:rPr lang="en-US" altLang="zh-TW" dirty="0" smtClean="0"/>
              <a:t> </a:t>
            </a:r>
            <a:r>
              <a:rPr lang="zh-TW" altLang="en-US" dirty="0" smtClean="0"/>
              <a:t>：</a:t>
            </a:r>
            <a:endParaRPr lang="en-US" altLang="zh-TW" dirty="0"/>
          </a:p>
          <a:p>
            <a:pPr lvl="1"/>
            <a:r>
              <a:rPr lang="zh-TW" altLang="en-US" dirty="0" smtClean="0"/>
              <a:t>請求項之範圍</a:t>
            </a:r>
            <a:r>
              <a:rPr lang="zh-TW" altLang="en-US" dirty="0"/>
              <a:t>會被</a:t>
            </a:r>
            <a:r>
              <a:rPr lang="zh-TW" altLang="en-US" dirty="0" smtClean="0"/>
              <a:t>限於</a:t>
            </a:r>
            <a:r>
              <a:rPr lang="zh-TW" altLang="en-US" dirty="0"/>
              <a:t>說明書所</a:t>
            </a:r>
            <a:r>
              <a:rPr lang="zh-TW" altLang="en-US" dirty="0" smtClean="0"/>
              <a:t>揭之實施例</a:t>
            </a: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t>69</a:t>
            </a:fld>
            <a:endParaRPr lang="zh-TW" altLang="en-US"/>
          </a:p>
        </p:txBody>
      </p:sp>
    </p:spTree>
    <p:extLst>
      <p:ext uri="{BB962C8B-B14F-4D97-AF65-F5344CB8AC3E}">
        <p14:creationId xmlns:p14="http://schemas.microsoft.com/office/powerpoint/2010/main" val="171626344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有效性判斷</a:t>
            </a:r>
            <a:endParaRPr lang="zh-TW" altLang="en-US" dirty="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1578170176"/>
              </p:ext>
            </p:extLst>
          </p:nvPr>
        </p:nvGraphicFramePr>
        <p:xfrm>
          <a:off x="755576" y="1628800"/>
          <a:ext cx="8136903" cy="4536503"/>
        </p:xfrm>
        <a:graphic>
          <a:graphicData uri="http://schemas.openxmlformats.org/drawingml/2006/table">
            <a:tbl>
              <a:tblPr firstRow="1" firstCol="1" bandRow="1"/>
              <a:tblGrid>
                <a:gridCol w="1296144"/>
                <a:gridCol w="1728192"/>
                <a:gridCol w="1800200"/>
                <a:gridCol w="1726425"/>
                <a:gridCol w="1585942"/>
              </a:tblGrid>
              <a:tr h="378041">
                <a:tc>
                  <a:txBody>
                    <a:bodyPr/>
                    <a:lstStyle/>
                    <a:p>
                      <a:pPr>
                        <a:spcAft>
                          <a:spcPts val="0"/>
                        </a:spcAft>
                      </a:pPr>
                      <a:r>
                        <a:rPr lang="zh-TW" sz="2000" kern="100" dirty="0">
                          <a:effectLst/>
                          <a:latin typeface="新細明體"/>
                          <a:cs typeface="新細明體"/>
                        </a:rPr>
                        <a:t>專利要件</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a:effectLst/>
                          <a:latin typeface="新細明體"/>
                          <a:cs typeface="新細明體"/>
                        </a:rPr>
                        <a:t>產業利用性</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a:effectLst/>
                          <a:latin typeface="新細明體"/>
                          <a:cs typeface="新細明體"/>
                        </a:rPr>
                        <a:t>新穎性</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a:effectLst/>
                          <a:latin typeface="新細明體"/>
                          <a:cs typeface="新細明體"/>
                        </a:rPr>
                        <a:t>進步性</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a:effectLst/>
                          <a:latin typeface="新細明體"/>
                          <a:cs typeface="新細明體"/>
                        </a:rPr>
                        <a:t>充分揭露</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12168">
                <a:tc>
                  <a:txBody>
                    <a:bodyPr/>
                    <a:lstStyle/>
                    <a:p>
                      <a:pPr>
                        <a:spcAft>
                          <a:spcPts val="0"/>
                        </a:spcAft>
                      </a:pPr>
                      <a:r>
                        <a:rPr lang="zh-TW" sz="2000" kern="100">
                          <a:effectLst/>
                          <a:latin typeface="新細明體"/>
                          <a:cs typeface="新細明體"/>
                        </a:rPr>
                        <a:t>意義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a:effectLst/>
                          <a:latin typeface="新細明體"/>
                          <a:cs typeface="新細明體"/>
                        </a:rPr>
                        <a:t>產業上能被製造使用，有利產業發展之實效</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a:effectLst/>
                          <a:latin typeface="新細明體"/>
                          <a:cs typeface="新細明體"/>
                        </a:rPr>
                        <a:t>技術是否已被公開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a:effectLst/>
                          <a:latin typeface="新細明體"/>
                          <a:cs typeface="新細明體"/>
                        </a:rPr>
                        <a:t>與先前技術之差異是否能輕易完成</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dirty="0">
                          <a:effectLst/>
                          <a:latin typeface="新細明體"/>
                          <a:cs typeface="新細明體"/>
                        </a:rPr>
                        <a:t>通常知識者</a:t>
                      </a:r>
                      <a:r>
                        <a:rPr lang="zh-TW" sz="2000" kern="100" dirty="0" smtClean="0">
                          <a:effectLst/>
                          <a:latin typeface="新細明體"/>
                          <a:cs typeface="新細明體"/>
                        </a:rPr>
                        <a:t>能否</a:t>
                      </a:r>
                      <a:r>
                        <a:rPr lang="zh-TW" altLang="en-US" sz="2000" kern="100" dirty="0" smtClean="0">
                          <a:effectLst/>
                          <a:latin typeface="新細明體"/>
                          <a:cs typeface="新細明體"/>
                        </a:rPr>
                        <a:t>瞭</a:t>
                      </a:r>
                      <a:r>
                        <a:rPr lang="zh-TW" sz="2000" kern="100" dirty="0" smtClean="0">
                          <a:effectLst/>
                          <a:latin typeface="新細明體"/>
                          <a:cs typeface="新細明體"/>
                        </a:rPr>
                        <a:t>解</a:t>
                      </a:r>
                      <a:r>
                        <a:rPr lang="zh-TW" sz="2000" kern="100" dirty="0">
                          <a:effectLst/>
                          <a:latin typeface="新細明體"/>
                          <a:cs typeface="新細明體"/>
                        </a:rPr>
                        <a:t>內容而據以實施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68253">
                <a:tc>
                  <a:txBody>
                    <a:bodyPr/>
                    <a:lstStyle/>
                    <a:p>
                      <a:pPr>
                        <a:spcAft>
                          <a:spcPts val="0"/>
                        </a:spcAft>
                      </a:pPr>
                      <a:r>
                        <a:rPr lang="zh-TW" sz="2000" kern="100">
                          <a:effectLst/>
                          <a:latin typeface="新細明體"/>
                          <a:cs typeface="新細明體"/>
                        </a:rPr>
                        <a:t>判斷重點</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000" kern="100" dirty="0">
                          <a:effectLst/>
                          <a:latin typeface="新細明體"/>
                          <a:cs typeface="新細明體"/>
                        </a:rPr>
                        <a:t>1.</a:t>
                      </a:r>
                      <a:r>
                        <a:rPr lang="zh-TW" sz="2000" kern="100" dirty="0">
                          <a:effectLst/>
                          <a:latin typeface="新細明體"/>
                          <a:cs typeface="新細明體"/>
                        </a:rPr>
                        <a:t>非空想</a:t>
                      </a:r>
                      <a:r>
                        <a:rPr lang="zh-TW" sz="2000" kern="100" dirty="0" smtClean="0">
                          <a:effectLst/>
                          <a:latin typeface="新細明體"/>
                          <a:cs typeface="新細明體"/>
                        </a:rPr>
                        <a:t>，</a:t>
                      </a:r>
                      <a:endParaRPr lang="en-US" altLang="zh-TW" sz="2000" kern="100" dirty="0" smtClean="0">
                        <a:effectLst/>
                        <a:latin typeface="新細明體"/>
                        <a:cs typeface="新細明體"/>
                      </a:endParaRPr>
                    </a:p>
                    <a:p>
                      <a:pPr>
                        <a:spcAft>
                          <a:spcPts val="0"/>
                        </a:spcAft>
                      </a:pPr>
                      <a:r>
                        <a:rPr lang="en-US" altLang="zh-TW" sz="2000" kern="100" dirty="0" smtClean="0">
                          <a:effectLst/>
                          <a:latin typeface="新細明體"/>
                          <a:cs typeface="新細明體"/>
                        </a:rPr>
                        <a:t>   </a:t>
                      </a:r>
                      <a:r>
                        <a:rPr lang="zh-TW" sz="2000" kern="100" dirty="0" smtClean="0">
                          <a:effectLst/>
                          <a:latin typeface="新細明體"/>
                          <a:cs typeface="新細明體"/>
                        </a:rPr>
                        <a:t>可</a:t>
                      </a:r>
                      <a:r>
                        <a:rPr lang="zh-TW" sz="2000" kern="100" dirty="0">
                          <a:effectLst/>
                          <a:latin typeface="新細明體"/>
                          <a:cs typeface="新細明體"/>
                        </a:rPr>
                        <a:t>實施性</a:t>
                      </a:r>
                    </a:p>
                    <a:p>
                      <a:pPr>
                        <a:spcAft>
                          <a:spcPts val="0"/>
                        </a:spcAft>
                      </a:pPr>
                      <a:r>
                        <a:rPr lang="en-US" sz="2000" kern="100" dirty="0">
                          <a:effectLst/>
                          <a:latin typeface="新細明體"/>
                          <a:cs typeface="新細明體"/>
                        </a:rPr>
                        <a:t>2.</a:t>
                      </a:r>
                      <a:r>
                        <a:rPr lang="zh-TW" sz="2000" kern="100" dirty="0">
                          <a:effectLst/>
                          <a:latin typeface="新細明體"/>
                          <a:cs typeface="新細明體"/>
                        </a:rPr>
                        <a:t>再現性</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dirty="0">
                          <a:effectLst/>
                          <a:latin typeface="新細明體"/>
                          <a:cs typeface="新細明體"/>
                        </a:rPr>
                        <a:t>申請</a:t>
                      </a:r>
                      <a:r>
                        <a:rPr lang="zh-TW" sz="2000" kern="100" dirty="0" smtClean="0">
                          <a:effectLst/>
                          <a:latin typeface="新細明體"/>
                          <a:cs typeface="新細明體"/>
                        </a:rPr>
                        <a:t>前</a:t>
                      </a:r>
                      <a:r>
                        <a:rPr lang="zh-TW" altLang="en-US" sz="2000" kern="100" dirty="0" smtClean="0">
                          <a:effectLst/>
                          <a:latin typeface="新細明體"/>
                          <a:cs typeface="新細明體"/>
                        </a:rPr>
                        <a:t>：</a:t>
                      </a:r>
                      <a:endParaRPr lang="zh-TW" sz="2000" kern="100" dirty="0">
                        <a:effectLst/>
                        <a:latin typeface="新細明體"/>
                        <a:cs typeface="新細明體"/>
                      </a:endParaRPr>
                    </a:p>
                    <a:p>
                      <a:pPr>
                        <a:spcAft>
                          <a:spcPts val="0"/>
                        </a:spcAft>
                      </a:pPr>
                      <a:r>
                        <a:rPr lang="en-US" altLang="zh-TW" sz="2000" kern="100" dirty="0" smtClean="0">
                          <a:effectLst/>
                          <a:latin typeface="新細明體"/>
                          <a:cs typeface="新細明體"/>
                        </a:rPr>
                        <a:t>1.</a:t>
                      </a:r>
                      <a:r>
                        <a:rPr lang="zh-TW" sz="2000" kern="100" dirty="0" smtClean="0">
                          <a:effectLst/>
                          <a:latin typeface="新細明體"/>
                          <a:cs typeface="新細明體"/>
                        </a:rPr>
                        <a:t>未</a:t>
                      </a:r>
                      <a:r>
                        <a:rPr lang="zh-TW" sz="2000" kern="100" dirty="0">
                          <a:effectLst/>
                          <a:latin typeface="新細明體"/>
                          <a:cs typeface="新細明體"/>
                        </a:rPr>
                        <a:t>見於刊物</a:t>
                      </a:r>
                    </a:p>
                    <a:p>
                      <a:pPr>
                        <a:spcAft>
                          <a:spcPts val="0"/>
                        </a:spcAft>
                      </a:pPr>
                      <a:r>
                        <a:rPr lang="en-US" altLang="zh-TW" sz="2000" kern="100" dirty="0" smtClean="0">
                          <a:effectLst/>
                          <a:latin typeface="新細明體"/>
                          <a:cs typeface="新細明體"/>
                        </a:rPr>
                        <a:t>2.</a:t>
                      </a:r>
                      <a:r>
                        <a:rPr lang="zh-TW" sz="2000" kern="100" dirty="0" smtClean="0">
                          <a:effectLst/>
                          <a:latin typeface="新細明體"/>
                          <a:cs typeface="新細明體"/>
                        </a:rPr>
                        <a:t>未</a:t>
                      </a:r>
                      <a:r>
                        <a:rPr lang="zh-TW" sz="2000" kern="100" dirty="0">
                          <a:effectLst/>
                          <a:latin typeface="新細明體"/>
                          <a:cs typeface="新細明體"/>
                        </a:rPr>
                        <a:t>公開實施</a:t>
                      </a:r>
                    </a:p>
                    <a:p>
                      <a:pPr>
                        <a:spcAft>
                          <a:spcPts val="0"/>
                        </a:spcAft>
                      </a:pPr>
                      <a:r>
                        <a:rPr lang="en-US" altLang="zh-TW" sz="2000" kern="100" dirty="0" smtClean="0">
                          <a:effectLst/>
                          <a:latin typeface="新細明體"/>
                          <a:cs typeface="新細明體"/>
                        </a:rPr>
                        <a:t>3.</a:t>
                      </a:r>
                      <a:r>
                        <a:rPr lang="zh-TW" sz="2000" kern="100" dirty="0" smtClean="0">
                          <a:effectLst/>
                          <a:latin typeface="新細明體"/>
                          <a:cs typeface="新細明體"/>
                        </a:rPr>
                        <a:t>未</a:t>
                      </a:r>
                      <a:r>
                        <a:rPr lang="zh-TW" sz="2000" kern="100" dirty="0">
                          <a:effectLst/>
                          <a:latin typeface="新細明體"/>
                          <a:cs typeface="新細明體"/>
                        </a:rPr>
                        <a:t>被公眾</a:t>
                      </a:r>
                      <a:r>
                        <a:rPr lang="zh-TW" sz="2000" kern="100" dirty="0" smtClean="0">
                          <a:effectLst/>
                          <a:latin typeface="新細明體"/>
                          <a:cs typeface="新細明體"/>
                        </a:rPr>
                        <a:t>所</a:t>
                      </a:r>
                      <a:endParaRPr lang="en-US" altLang="zh-TW" sz="2000" kern="100" dirty="0" smtClean="0">
                        <a:effectLst/>
                        <a:latin typeface="新細明體"/>
                        <a:cs typeface="新細明體"/>
                      </a:endParaRPr>
                    </a:p>
                    <a:p>
                      <a:pPr>
                        <a:spcAft>
                          <a:spcPts val="0"/>
                        </a:spcAft>
                      </a:pPr>
                      <a:r>
                        <a:rPr lang="en-US" altLang="zh-TW" sz="2000" kern="100" dirty="0" smtClean="0">
                          <a:effectLst/>
                          <a:latin typeface="新細明體"/>
                          <a:cs typeface="新細明體"/>
                        </a:rPr>
                        <a:t>   </a:t>
                      </a:r>
                      <a:r>
                        <a:rPr lang="zh-TW" sz="2000" kern="100" dirty="0" smtClean="0">
                          <a:effectLst/>
                          <a:latin typeface="新細明體"/>
                          <a:cs typeface="新細明體"/>
                        </a:rPr>
                        <a:t>知悉</a:t>
                      </a:r>
                      <a:endParaRPr lang="zh-TW" sz="20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a:effectLst/>
                          <a:latin typeface="新細明體"/>
                          <a:cs typeface="新細明體"/>
                        </a:rPr>
                        <a:t>所屬技術領域中具有通常知識者，不易思及、無法輕易完成申請之發明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a:effectLst/>
                          <a:latin typeface="新細明體"/>
                          <a:cs typeface="新細明體"/>
                        </a:rPr>
                        <a:t>明確、充分，無須過度實驗即可據以實施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041">
                <a:tc>
                  <a:txBody>
                    <a:bodyPr/>
                    <a:lstStyle/>
                    <a:p>
                      <a:pPr>
                        <a:spcAft>
                          <a:spcPts val="0"/>
                        </a:spcAft>
                      </a:pPr>
                      <a:r>
                        <a:rPr lang="zh-TW" sz="2000" kern="100">
                          <a:effectLst/>
                          <a:latin typeface="新細明體"/>
                          <a:cs typeface="新細明體"/>
                        </a:rPr>
                        <a:t>審查標的</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a:effectLst/>
                          <a:latin typeface="新細明體"/>
                          <a:cs typeface="新細明體"/>
                        </a:rPr>
                        <a:t>說明書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dirty="0">
                          <a:effectLst/>
                          <a:latin typeface="新細明體"/>
                          <a:cs typeface="新細明體"/>
                        </a:rPr>
                        <a:t>申請專利範圍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a:effectLst/>
                          <a:latin typeface="新細明體"/>
                          <a:cs typeface="新細明體"/>
                        </a:rPr>
                        <a:t>申請專利範圍</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2000" kern="100" dirty="0">
                          <a:effectLst/>
                          <a:latin typeface="新細明體"/>
                          <a:cs typeface="新細明體"/>
                        </a:rPr>
                        <a:t>說明書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投影片編號版面配置區 3"/>
          <p:cNvSpPr>
            <a:spLocks noGrp="1"/>
          </p:cNvSpPr>
          <p:nvPr>
            <p:ph type="sldNum" sz="quarter" idx="12"/>
          </p:nvPr>
        </p:nvSpPr>
        <p:spPr/>
        <p:txBody>
          <a:bodyPr/>
          <a:lstStyle/>
          <a:p>
            <a:fld id="{D9FE90B6-C6A9-46DD-9D3C-83B53CE74CE9}" type="slidenum">
              <a:rPr lang="zh-TW" altLang="en-US" smtClean="0"/>
              <a:pPr/>
              <a:t>7</a:t>
            </a:fld>
            <a:endParaRPr lang="zh-TW" altLang="en-US"/>
          </a:p>
        </p:txBody>
      </p:sp>
    </p:spTree>
    <p:extLst>
      <p:ext uri="{BB962C8B-B14F-4D97-AF65-F5344CB8AC3E}">
        <p14:creationId xmlns:p14="http://schemas.microsoft.com/office/powerpoint/2010/main" val="1330522496"/>
      </p:ext>
    </p:extLst>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美國：手段功能用語</a:t>
            </a:r>
          </a:p>
        </p:txBody>
      </p:sp>
      <p:sp>
        <p:nvSpPr>
          <p:cNvPr id="3" name="內容版面配置區 2"/>
          <p:cNvSpPr>
            <a:spLocks noGrp="1"/>
          </p:cNvSpPr>
          <p:nvPr>
            <p:ph idx="1"/>
          </p:nvPr>
        </p:nvSpPr>
        <p:spPr>
          <a:xfrm>
            <a:off x="457200" y="1340768"/>
            <a:ext cx="8229600" cy="4785395"/>
          </a:xfrm>
        </p:spPr>
        <p:txBody>
          <a:bodyPr>
            <a:normAutofit fontScale="92500" lnSpcReduction="20000"/>
          </a:bodyPr>
          <a:lstStyle/>
          <a:p>
            <a:r>
              <a:rPr lang="zh-TW" altLang="en-US" dirty="0" smtClean="0"/>
              <a:t>近期重要案例：</a:t>
            </a:r>
            <a:endParaRPr lang="en-US" altLang="zh-TW" dirty="0" smtClean="0"/>
          </a:p>
          <a:p>
            <a:pPr lvl="1" algn="just"/>
            <a:r>
              <a:rPr lang="en-US" altLang="zh-TW" dirty="0" smtClean="0"/>
              <a:t>Williamson </a:t>
            </a:r>
            <a:r>
              <a:rPr lang="en-US" altLang="zh-TW" dirty="0"/>
              <a:t>v. Citrix Online, LLC (Fed. Cir. 2015</a:t>
            </a:r>
            <a:r>
              <a:rPr lang="en-US" altLang="zh-TW" dirty="0" smtClean="0"/>
              <a:t>)</a:t>
            </a:r>
          </a:p>
          <a:p>
            <a:pPr lvl="1" algn="just"/>
            <a:r>
              <a:rPr lang="en-US" altLang="zh-TW" dirty="0" smtClean="0"/>
              <a:t>Williamson</a:t>
            </a:r>
            <a:r>
              <a:rPr lang="zh-TW" altLang="en-US" dirty="0" smtClean="0"/>
              <a:t>案之前：</a:t>
            </a:r>
            <a:endParaRPr lang="en-US" altLang="zh-TW" dirty="0" smtClean="0"/>
          </a:p>
          <a:p>
            <a:pPr lvl="2" algn="just"/>
            <a:r>
              <a:rPr lang="zh-TW" altLang="en-US" dirty="0" smtClean="0"/>
              <a:t>使用</a:t>
            </a:r>
            <a:r>
              <a:rPr lang="en-US" altLang="zh-TW" dirty="0" smtClean="0"/>
              <a:t>”</a:t>
            </a:r>
            <a:r>
              <a:rPr lang="zh-TW" altLang="en-US" dirty="0"/>
              <a:t>手段</a:t>
            </a:r>
            <a:r>
              <a:rPr lang="en-US" altLang="zh-TW" dirty="0" smtClean="0"/>
              <a:t>”(</a:t>
            </a:r>
            <a:r>
              <a:rPr lang="en-US" altLang="en-US" dirty="0" smtClean="0"/>
              <a:t>“means”</a:t>
            </a:r>
            <a:r>
              <a:rPr lang="en-US" altLang="zh-TW" dirty="0" smtClean="0"/>
              <a:t>)</a:t>
            </a:r>
            <a:r>
              <a:rPr lang="en-US" altLang="en-US" dirty="0" smtClean="0"/>
              <a:t> </a:t>
            </a:r>
            <a:r>
              <a:rPr lang="zh-TW" altLang="en-US" dirty="0" smtClean="0"/>
              <a:t>用語，會被推定為</a:t>
            </a:r>
            <a:r>
              <a:rPr lang="en-US" altLang="zh-TW" dirty="0" smtClean="0"/>
              <a:t>MPF</a:t>
            </a:r>
          </a:p>
          <a:p>
            <a:pPr lvl="2" algn="just"/>
            <a:r>
              <a:rPr lang="zh-TW" altLang="en-US" dirty="0"/>
              <a:t>不</a:t>
            </a:r>
            <a:r>
              <a:rPr lang="zh-TW" altLang="en-US" dirty="0" smtClean="0"/>
              <a:t>使用</a:t>
            </a:r>
            <a:r>
              <a:rPr lang="en-US" altLang="zh-TW" dirty="0"/>
              <a:t>”</a:t>
            </a:r>
            <a:r>
              <a:rPr lang="zh-TW" altLang="en-US" dirty="0"/>
              <a:t>手段</a:t>
            </a:r>
            <a:r>
              <a:rPr lang="en-US" altLang="zh-TW" dirty="0"/>
              <a:t>”(</a:t>
            </a:r>
            <a:r>
              <a:rPr lang="en-US" altLang="en-US" dirty="0"/>
              <a:t>“means”</a:t>
            </a:r>
            <a:r>
              <a:rPr lang="en-US" altLang="zh-TW" dirty="0"/>
              <a:t>)</a:t>
            </a:r>
            <a:r>
              <a:rPr lang="en-US" altLang="en-US" dirty="0"/>
              <a:t> </a:t>
            </a:r>
            <a:r>
              <a:rPr lang="zh-TW" altLang="en-US" dirty="0" smtClean="0"/>
              <a:t>用語，則不易被認為是</a:t>
            </a:r>
            <a:r>
              <a:rPr lang="en-US" altLang="zh-TW" dirty="0" smtClean="0"/>
              <a:t>MPF</a:t>
            </a:r>
          </a:p>
          <a:p>
            <a:pPr lvl="1" algn="just"/>
            <a:r>
              <a:rPr lang="en-US" altLang="zh-TW" dirty="0" smtClean="0"/>
              <a:t>Williamson</a:t>
            </a:r>
            <a:r>
              <a:rPr lang="zh-TW" altLang="en-US" dirty="0" smtClean="0"/>
              <a:t>案之後：</a:t>
            </a:r>
            <a:endParaRPr lang="en-US" altLang="zh-TW" dirty="0" smtClean="0"/>
          </a:p>
          <a:p>
            <a:pPr lvl="2" algn="just"/>
            <a:r>
              <a:rPr lang="zh-TW" altLang="en-US" dirty="0"/>
              <a:t>不使用</a:t>
            </a:r>
            <a:r>
              <a:rPr lang="en-US" altLang="zh-TW" dirty="0"/>
              <a:t>”</a:t>
            </a:r>
            <a:r>
              <a:rPr lang="zh-TW" altLang="en-US" dirty="0"/>
              <a:t>手段</a:t>
            </a:r>
            <a:r>
              <a:rPr lang="en-US" altLang="zh-TW" dirty="0"/>
              <a:t>”(</a:t>
            </a:r>
            <a:r>
              <a:rPr lang="en-US" altLang="en-US" dirty="0"/>
              <a:t>“means”</a:t>
            </a:r>
            <a:r>
              <a:rPr lang="en-US" altLang="zh-TW" dirty="0"/>
              <a:t>)</a:t>
            </a:r>
            <a:r>
              <a:rPr lang="en-US" altLang="en-US" dirty="0"/>
              <a:t> </a:t>
            </a:r>
            <a:r>
              <a:rPr lang="zh-TW" altLang="en-US" dirty="0"/>
              <a:t>用語，也可能會被認為是</a:t>
            </a:r>
            <a:r>
              <a:rPr lang="en-US" altLang="zh-TW" dirty="0" smtClean="0"/>
              <a:t>MPF</a:t>
            </a:r>
          </a:p>
          <a:p>
            <a:pPr lvl="2" algn="just"/>
            <a:endParaRPr lang="en-US" altLang="zh-TW" dirty="0"/>
          </a:p>
          <a:p>
            <a:pPr lvl="2" algn="just"/>
            <a:r>
              <a:rPr lang="zh-TW" altLang="en-US" dirty="0"/>
              <a:t>認定標準：具通常知識者，能否自敘述特定功能之請求項中理解出等同於其相應結構之明確</a:t>
            </a:r>
            <a:r>
              <a:rPr lang="zh-TW" altLang="en-US" dirty="0" smtClean="0"/>
              <a:t>意義</a:t>
            </a:r>
            <a:endParaRPr lang="en-US" altLang="zh-TW" dirty="0" smtClean="0"/>
          </a:p>
          <a:p>
            <a:pPr marL="914400" lvl="2" indent="0" algn="just">
              <a:buNone/>
            </a:pPr>
            <a:endParaRPr lang="en-US" altLang="zh-TW" dirty="0"/>
          </a:p>
          <a:p>
            <a:pPr lvl="2" algn="just"/>
            <a:r>
              <a:rPr lang="zh-TW" altLang="en-US" dirty="0" smtClean="0"/>
              <a:t>若專利說明書未能</a:t>
            </a:r>
            <a:r>
              <a:rPr lang="zh-TW" altLang="en-US" dirty="0"/>
              <a:t>充分揭露執行前述功能之相應結構</a:t>
            </a:r>
            <a:r>
              <a:rPr lang="zh-TW" altLang="en-US" dirty="0" smtClean="0"/>
              <a:t>，可能就會被認為是</a:t>
            </a:r>
            <a:r>
              <a:rPr lang="en-US" altLang="zh-TW" dirty="0" smtClean="0"/>
              <a:t>MPF</a:t>
            </a:r>
            <a:endParaRPr lang="en-US" altLang="zh-TW" dirty="0"/>
          </a:p>
          <a:p>
            <a:pPr lvl="1"/>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t>70</a:t>
            </a:fld>
            <a:endParaRPr lang="zh-TW" altLang="en-US" dirty="0"/>
          </a:p>
        </p:txBody>
      </p:sp>
    </p:spTree>
    <p:extLst>
      <p:ext uri="{BB962C8B-B14F-4D97-AF65-F5344CB8AC3E}">
        <p14:creationId xmlns:p14="http://schemas.microsoft.com/office/powerpoint/2010/main" val="242542559"/>
      </p:ext>
    </p:extLst>
  </p:cSld>
  <p:clrMapOvr>
    <a:masterClrMapping/>
  </p:clrMapOvr>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美國：手段功能用語</a:t>
            </a:r>
          </a:p>
        </p:txBody>
      </p:sp>
      <p:sp>
        <p:nvSpPr>
          <p:cNvPr id="3" name="內容版面配置區 2"/>
          <p:cNvSpPr>
            <a:spLocks noGrp="1"/>
          </p:cNvSpPr>
          <p:nvPr>
            <p:ph idx="1"/>
          </p:nvPr>
        </p:nvSpPr>
        <p:spPr/>
        <p:txBody>
          <a:bodyPr>
            <a:normAutofit/>
          </a:bodyPr>
          <a:lstStyle/>
          <a:p>
            <a:r>
              <a:rPr lang="zh-TW" altLang="en-US" dirty="0" smtClean="0"/>
              <a:t>如何避免被認為是</a:t>
            </a:r>
            <a:r>
              <a:rPr lang="en-US" altLang="zh-TW" dirty="0" smtClean="0"/>
              <a:t>MPF</a:t>
            </a:r>
            <a:r>
              <a:rPr lang="zh-TW" altLang="en-US" dirty="0" smtClean="0"/>
              <a:t>？</a:t>
            </a:r>
            <a:endParaRPr lang="en-US" altLang="zh-TW" dirty="0" smtClean="0"/>
          </a:p>
          <a:p>
            <a:pPr lvl="1"/>
            <a:r>
              <a:rPr lang="zh-TW" altLang="en-US" dirty="0" smtClean="0">
                <a:ea typeface="新細明體" pitchFamily="18" charset="-120"/>
              </a:rPr>
              <a:t>避免使用</a:t>
            </a:r>
            <a:r>
              <a:rPr lang="en-US" altLang="zh-TW" dirty="0" smtClean="0">
                <a:ea typeface="新細明體" pitchFamily="18" charset="-120"/>
              </a:rPr>
              <a:t>”</a:t>
            </a:r>
            <a:r>
              <a:rPr lang="zh-TW" altLang="en-US" dirty="0" smtClean="0">
                <a:ea typeface="新細明體" pitchFamily="18" charset="-120"/>
              </a:rPr>
              <a:t>手段</a:t>
            </a:r>
            <a:r>
              <a:rPr lang="en-US" altLang="zh-TW" dirty="0" smtClean="0">
                <a:ea typeface="新細明體" pitchFamily="18" charset="-120"/>
              </a:rPr>
              <a:t>”</a:t>
            </a:r>
            <a:r>
              <a:rPr lang="zh-TW" altLang="en-US" dirty="0" smtClean="0">
                <a:ea typeface="新細明體" pitchFamily="18" charset="-120"/>
              </a:rPr>
              <a:t>用語</a:t>
            </a:r>
            <a:endParaRPr lang="en-US" altLang="zh-TW" sz="2800" dirty="0" smtClean="0">
              <a:ea typeface="新細明體" pitchFamily="18" charset="-120"/>
            </a:endParaRPr>
          </a:p>
          <a:p>
            <a:pPr lvl="1"/>
            <a:r>
              <a:rPr lang="zh-TW" altLang="en-US" dirty="0" smtClean="0">
                <a:ea typeface="新細明體" pitchFamily="18" charset="-120"/>
              </a:rPr>
              <a:t>避免使用從功能命名的修飾語</a:t>
            </a:r>
            <a:r>
              <a:rPr lang="en-US" altLang="zh-TW" dirty="0" smtClean="0">
                <a:ea typeface="新細明體" pitchFamily="18" charset="-120"/>
              </a:rPr>
              <a:t>(modifier)</a:t>
            </a:r>
            <a:endParaRPr lang="en-US" altLang="zh-TW" dirty="0">
              <a:ea typeface="新細明體" pitchFamily="18" charset="-120"/>
            </a:endParaRPr>
          </a:p>
          <a:p>
            <a:pPr lvl="2"/>
            <a:r>
              <a:rPr lang="zh-TW" altLang="en-US" dirty="0" smtClean="0">
                <a:ea typeface="新細明體" pitchFamily="18" charset="-120"/>
              </a:rPr>
              <a:t>例如：存取模組、計算單元、比較模組等等</a:t>
            </a:r>
            <a:endParaRPr lang="en-US" altLang="zh-TW" dirty="0">
              <a:ea typeface="新細明體" pitchFamily="18" charset="-120"/>
            </a:endParaRPr>
          </a:p>
          <a:p>
            <a:pPr lvl="1"/>
            <a:r>
              <a:rPr lang="zh-TW" altLang="en-US" dirty="0" smtClean="0">
                <a:ea typeface="新細明體" pitchFamily="18" charset="-120"/>
              </a:rPr>
              <a:t>使用結構明確為通常知識者熟知之結構修飾語</a:t>
            </a:r>
            <a:endParaRPr lang="en-US" altLang="en-US" dirty="0">
              <a:solidFill>
                <a:srgbClr val="C00000"/>
              </a:solidFill>
            </a:endParaRPr>
          </a:p>
          <a:p>
            <a:pPr lvl="2"/>
            <a:r>
              <a:rPr lang="zh-TW" altLang="en-US" dirty="0" smtClean="0">
                <a:ea typeface="新細明體" pitchFamily="18" charset="-120"/>
              </a:rPr>
              <a:t>例如：鍵盤、記憶體、相機、過濾器等等</a:t>
            </a:r>
            <a:endParaRPr lang="en-US" altLang="zh-TW" dirty="0">
              <a:ea typeface="新細明體" pitchFamily="18" charset="-120"/>
            </a:endParaRPr>
          </a:p>
          <a:p>
            <a:pPr lvl="1"/>
            <a:r>
              <a:rPr lang="zh-TW" altLang="en-US" dirty="0" smtClean="0">
                <a:ea typeface="新細明體" pitchFamily="18" charset="-120"/>
              </a:rPr>
              <a:t>記載結構，不要記載功能</a:t>
            </a:r>
            <a:endParaRPr lang="en-US" altLang="zh-TW" b="1" dirty="0">
              <a:ea typeface="新細明體" pitchFamily="18" charset="-120"/>
            </a:endParaRPr>
          </a:p>
          <a:p>
            <a:endParaRPr lang="zh-TW" altLang="en-US" sz="2800"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t>71</a:t>
            </a:fld>
            <a:endParaRPr lang="zh-TW" altLang="en-US"/>
          </a:p>
        </p:txBody>
      </p:sp>
    </p:spTree>
    <p:extLst>
      <p:ext uri="{BB962C8B-B14F-4D97-AF65-F5344CB8AC3E}">
        <p14:creationId xmlns:p14="http://schemas.microsoft.com/office/powerpoint/2010/main" val="138214122"/>
      </p:ext>
    </p:extLst>
  </p:cSld>
  <p:clrMapOvr>
    <a:masterClrMapping/>
  </p:clrMapOvr>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lvl="0"/>
            <a:r>
              <a:rPr lang="zh-TW" altLang="en-US" dirty="0" smtClean="0"/>
              <a:t>建議的</a:t>
            </a:r>
            <a:r>
              <a:rPr lang="en-US" altLang="zh-TW" dirty="0" smtClean="0"/>
              <a:t>checklist</a:t>
            </a:r>
            <a:r>
              <a:rPr lang="zh-TW" altLang="zh-TW" dirty="0"/>
              <a:t/>
            </a:r>
            <a:br>
              <a:rPr lang="zh-TW" altLang="zh-TW" dirty="0"/>
            </a:br>
            <a:endParaRPr lang="zh-TW" altLang="en-US" dirty="0"/>
          </a:p>
        </p:txBody>
      </p:sp>
      <p:sp>
        <p:nvSpPr>
          <p:cNvPr id="3" name="文字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t>72</a:t>
            </a:fld>
            <a:endParaRPr lang="zh-TW" altLang="en-US"/>
          </a:p>
        </p:txBody>
      </p:sp>
    </p:spTree>
    <p:extLst>
      <p:ext uri="{BB962C8B-B14F-4D97-AF65-F5344CB8AC3E}">
        <p14:creationId xmlns:p14="http://schemas.microsoft.com/office/powerpoint/2010/main" val="1093266287"/>
      </p:ext>
    </p:extLst>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D9FE90B6-C6A9-46DD-9D3C-83B53CE74CE9}" type="slidenum">
              <a:rPr lang="zh-TW" altLang="en-US" smtClean="0"/>
              <a:t>73</a:t>
            </a:fld>
            <a:endParaRPr lang="zh-TW" altLang="en-US"/>
          </a:p>
        </p:txBody>
      </p:sp>
      <p:graphicFrame>
        <p:nvGraphicFramePr>
          <p:cNvPr id="6" name="表格 5"/>
          <p:cNvGraphicFramePr>
            <a:graphicFrameLocks noGrp="1"/>
          </p:cNvGraphicFramePr>
          <p:nvPr>
            <p:extLst>
              <p:ext uri="{D42A27DB-BD31-4B8C-83A1-F6EECF244321}">
                <p14:modId xmlns:p14="http://schemas.microsoft.com/office/powerpoint/2010/main" val="1438410916"/>
              </p:ext>
            </p:extLst>
          </p:nvPr>
        </p:nvGraphicFramePr>
        <p:xfrm>
          <a:off x="899592" y="404668"/>
          <a:ext cx="7416824" cy="5976659"/>
        </p:xfrm>
        <a:graphic>
          <a:graphicData uri="http://schemas.openxmlformats.org/drawingml/2006/table">
            <a:tbl>
              <a:tblPr firstRow="1" firstCol="1" bandRow="1"/>
              <a:tblGrid>
                <a:gridCol w="614442"/>
                <a:gridCol w="1330712"/>
                <a:gridCol w="5471670"/>
              </a:tblGrid>
              <a:tr h="629122">
                <a:tc>
                  <a:txBody>
                    <a:bodyPr/>
                    <a:lstStyle/>
                    <a:p>
                      <a:pPr>
                        <a:spcAft>
                          <a:spcPts val="0"/>
                        </a:spcAft>
                      </a:pPr>
                      <a:r>
                        <a:rPr lang="zh-TW" sz="1800" kern="100">
                          <a:effectLst/>
                          <a:latin typeface="新細明體"/>
                          <a:cs typeface="新細明體"/>
                        </a:rPr>
                        <a:t>勾選處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請求項種類</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申請專利範圍檢查項目</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11">
                  <a:txBody>
                    <a:bodyPr/>
                    <a:lstStyle/>
                    <a:p>
                      <a:pPr>
                        <a:spcAft>
                          <a:spcPts val="0"/>
                        </a:spcAft>
                      </a:pPr>
                      <a:r>
                        <a:rPr lang="zh-TW" sz="1800" kern="100">
                          <a:effectLst/>
                          <a:latin typeface="新細明體"/>
                          <a:cs typeface="新細明體"/>
                        </a:rPr>
                        <a:t>獨立項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已載明標的名稱、必要技術特徵</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二段式請求項：前言部分勿記載太多元件</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組合式請求項：注意用保護強度高之連接詞</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是否與先前技術有所區隔</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是否妥善呈現發明之重點技術特徵</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是否僅包含必要元件</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重要元件是否使用上位用語</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各元件間是否均有連結與訊號關係 </a:t>
                      </a:r>
                      <a:r>
                        <a:rPr lang="en-US" sz="1800" kern="100">
                          <a:effectLst/>
                          <a:latin typeface="新細明體"/>
                          <a:cs typeface="新細明體"/>
                        </a:rPr>
                        <a:t>(</a:t>
                      </a:r>
                      <a:r>
                        <a:rPr lang="zh-TW" sz="1800" kern="100">
                          <a:effectLst/>
                          <a:latin typeface="新細明體"/>
                          <a:cs typeface="新細明體"/>
                        </a:rPr>
                        <a:t>避免孤島原則</a:t>
                      </a:r>
                      <a:r>
                        <a:rPr lang="en-US" sz="1800" kern="100">
                          <a:effectLst/>
                          <a:latin typeface="新細明體"/>
                          <a:cs typeface="新細明體"/>
                        </a:rPr>
                        <a:t>)</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是否涵蓋專利構想中之主要實施方式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裝置項權利應敘述非操作狀態下的裝置</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方法項權利應敘述裝置的操作狀態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spcAft>
                          <a:spcPts val="0"/>
                        </a:spcAft>
                      </a:pPr>
                      <a:r>
                        <a:rPr lang="zh-TW" sz="1800" kern="100">
                          <a:effectLst/>
                          <a:latin typeface="新細明體"/>
                          <a:cs typeface="新細明體"/>
                        </a:rPr>
                        <a:t>附屬項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依附邏輯是否正確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是否有多項附屬多項之情況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重要元件使用下位用語，作進一步敘述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spcAft>
                          <a:spcPts val="0"/>
                        </a:spcAft>
                      </a:pPr>
                      <a:r>
                        <a:rPr lang="zh-TW" sz="1800" kern="100">
                          <a:effectLst/>
                          <a:latin typeface="新細明體"/>
                          <a:cs typeface="新細明體"/>
                        </a:rPr>
                        <a:t>共通</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避免使用某些用字</a:t>
                      </a:r>
                      <a:r>
                        <a:rPr lang="en-US" sz="1800" kern="100">
                          <a:effectLst/>
                          <a:latin typeface="新細明體"/>
                          <a:cs typeface="新細明體"/>
                        </a:rPr>
                        <a:t>(</a:t>
                      </a:r>
                      <a:r>
                        <a:rPr lang="zh-TW" sz="1800" kern="100">
                          <a:effectLst/>
                          <a:latin typeface="新細明體"/>
                          <a:cs typeface="新細明體"/>
                        </a:rPr>
                        <a:t>比較字、適於</a:t>
                      </a:r>
                      <a:r>
                        <a:rPr lang="en-US" sz="1800" kern="100">
                          <a:effectLst/>
                          <a:latin typeface="新細明體"/>
                          <a:cs typeface="新細明體"/>
                        </a:rPr>
                        <a:t>)</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條件範圍最好均有上限與下限</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45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dirty="0">
                          <a:effectLst/>
                          <a:latin typeface="新細明體"/>
                          <a:cs typeface="新細明體"/>
                        </a:rPr>
                        <a:t>避免不明確的表達方式</a:t>
                      </a:r>
                      <a:r>
                        <a:rPr lang="en-US" sz="1800" kern="100" dirty="0">
                          <a:effectLst/>
                          <a:latin typeface="新細明體"/>
                          <a:cs typeface="新細明體"/>
                        </a:rPr>
                        <a:t>(</a:t>
                      </a:r>
                      <a:r>
                        <a:rPr lang="zh-TW" sz="1800" kern="100" dirty="0">
                          <a:effectLst/>
                          <a:latin typeface="新細明體"/>
                          <a:cs typeface="新細明體"/>
                        </a:rPr>
                        <a:t>類似、約、等</a:t>
                      </a:r>
                      <a:r>
                        <a:rPr lang="en-US" sz="1800" kern="100" dirty="0">
                          <a:effectLst/>
                          <a:latin typeface="新細明體"/>
                          <a:cs typeface="新細明體"/>
                        </a:rPr>
                        <a:t>)</a:t>
                      </a:r>
                      <a:endParaRPr lang="zh-TW" sz="18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772035692"/>
      </p:ext>
    </p:extLst>
  </p:cSld>
  <p:clrMapOvr>
    <a:masterClrMapping/>
  </p:clrMapOvr>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D9FE90B6-C6A9-46DD-9D3C-83B53CE74CE9}" type="slidenum">
              <a:rPr lang="zh-TW" altLang="en-US" smtClean="0"/>
              <a:t>74</a:t>
            </a:fld>
            <a:endParaRPr lang="zh-TW" altLang="en-US"/>
          </a:p>
        </p:txBody>
      </p:sp>
      <p:graphicFrame>
        <p:nvGraphicFramePr>
          <p:cNvPr id="5" name="表格 4"/>
          <p:cNvGraphicFramePr>
            <a:graphicFrameLocks noGrp="1"/>
          </p:cNvGraphicFramePr>
          <p:nvPr>
            <p:extLst>
              <p:ext uri="{D42A27DB-BD31-4B8C-83A1-F6EECF244321}">
                <p14:modId xmlns:p14="http://schemas.microsoft.com/office/powerpoint/2010/main" val="2918759461"/>
              </p:ext>
            </p:extLst>
          </p:nvPr>
        </p:nvGraphicFramePr>
        <p:xfrm>
          <a:off x="683568" y="332656"/>
          <a:ext cx="7416824" cy="6377860"/>
        </p:xfrm>
        <a:graphic>
          <a:graphicData uri="http://schemas.openxmlformats.org/drawingml/2006/table">
            <a:tbl>
              <a:tblPr firstRow="1" firstCol="1" bandRow="1"/>
              <a:tblGrid>
                <a:gridCol w="614442"/>
                <a:gridCol w="1330712"/>
                <a:gridCol w="5471670"/>
              </a:tblGrid>
              <a:tr h="582922">
                <a:tc>
                  <a:txBody>
                    <a:bodyPr/>
                    <a:lstStyle/>
                    <a:p>
                      <a:pPr>
                        <a:spcAft>
                          <a:spcPts val="0"/>
                        </a:spcAft>
                      </a:pPr>
                      <a:r>
                        <a:rPr lang="zh-TW" sz="1800" kern="100">
                          <a:effectLst/>
                          <a:latin typeface="新細明體"/>
                          <a:cs typeface="新細明體"/>
                        </a:rPr>
                        <a:t>勾選處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說明書事項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檢查項目</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spcAft>
                          <a:spcPts val="0"/>
                        </a:spcAft>
                      </a:pPr>
                      <a:r>
                        <a:rPr lang="zh-TW" sz="1800" kern="100">
                          <a:effectLst/>
                          <a:latin typeface="新細明體"/>
                          <a:cs typeface="新細明體"/>
                        </a:rPr>
                        <a:t>發明名稱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已涵蓋申請標的之範疇</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避免包含非技術用語</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技術領域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為直接應用之具體技術領域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spcAft>
                          <a:spcPts val="0"/>
                        </a:spcAft>
                      </a:pPr>
                      <a:r>
                        <a:rPr lang="zh-TW" sz="1800" kern="100">
                          <a:effectLst/>
                          <a:latin typeface="新細明體"/>
                          <a:cs typeface="新細明體"/>
                        </a:rPr>
                        <a:t>先前技術</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最少一件最接近前案</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客觀指出前案待改善處</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獨立項為二段式：先前技術應包括前言部分之技術特徵</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spcAft>
                          <a:spcPts val="0"/>
                        </a:spcAft>
                      </a:pPr>
                      <a:r>
                        <a:rPr lang="zh-TW" sz="1800" kern="100">
                          <a:effectLst/>
                          <a:latin typeface="新細明體"/>
                          <a:cs typeface="新細明體"/>
                        </a:rPr>
                        <a:t>發明內容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已載明發明目的、技術手段、功效</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技術手段部分除了獨立項，應加入其他部分敘述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若有多個獨立項，載明具有廣義發明概念</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spcAft>
                          <a:spcPts val="0"/>
                        </a:spcAft>
                      </a:pPr>
                      <a:r>
                        <a:rPr lang="zh-TW" sz="1800" kern="100">
                          <a:effectLst/>
                          <a:latin typeface="新細明體"/>
                          <a:cs typeface="新細明體"/>
                        </a:rPr>
                        <a:t>實施方式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是否充分揭露不同的實施例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是否就發明功效提出數據或實驗結果支持</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就各元件及技術特徵，是否提出可選擇之變化例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2922">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dirty="0">
                          <a:effectLst/>
                          <a:latin typeface="新細明體"/>
                          <a:cs typeface="新細明體"/>
                        </a:rPr>
                        <a:t>是否就請求項中的所有技術特徵、元件及關係均有實施例說</a:t>
                      </a:r>
                      <a:r>
                        <a:rPr lang="zh-TW" sz="1800" kern="100" dirty="0" smtClean="0">
                          <a:effectLst/>
                          <a:latin typeface="新細明體"/>
                          <a:cs typeface="新細明體"/>
                        </a:rPr>
                        <a:t>明</a:t>
                      </a:r>
                      <a:r>
                        <a:rPr lang="zh-TW" altLang="en-US" sz="1800" kern="100" dirty="0" smtClean="0">
                          <a:effectLst/>
                          <a:latin typeface="新細明體"/>
                          <a:cs typeface="新細明體"/>
                        </a:rPr>
                        <a:t>且用語一致</a:t>
                      </a:r>
                      <a:endParaRPr lang="zh-TW" sz="1800" kern="100" dirty="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spcAft>
                          <a:spcPts val="0"/>
                        </a:spcAft>
                      </a:pPr>
                      <a:r>
                        <a:rPr lang="zh-TW" sz="1800" kern="100">
                          <a:effectLst/>
                          <a:latin typeface="新細明體"/>
                          <a:cs typeface="新細明體"/>
                        </a:rPr>
                        <a:t>圖式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與說明內容是否相符</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是否能顯示說明內容記載之技術特徵</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標號是否正確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tc>
                  <a:txBody>
                    <a:bodyPr/>
                    <a:lstStyle/>
                    <a:p>
                      <a:pPr>
                        <a:spcAft>
                          <a:spcPts val="0"/>
                        </a:spcAft>
                      </a:pPr>
                      <a:r>
                        <a:rPr lang="zh-TW" sz="1800" kern="100">
                          <a:effectLst/>
                          <a:latin typeface="新細明體"/>
                          <a:cs typeface="新細明體"/>
                        </a:rPr>
                        <a:t>編號及數量是否與說明內容記載相符</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461">
                <a:tc>
                  <a:txBody>
                    <a:bodyPr/>
                    <a:lstStyle/>
                    <a:p>
                      <a:pPr>
                        <a:spcAft>
                          <a:spcPts val="0"/>
                        </a:spcAft>
                      </a:pPr>
                      <a:r>
                        <a:rPr lang="en-US" sz="1800" kern="100">
                          <a:effectLst/>
                          <a:latin typeface="新細明體"/>
                          <a:cs typeface="新細明體"/>
                        </a:rPr>
                        <a:t> </a:t>
                      </a:r>
                      <a:endParaRPr lang="zh-TW" sz="1800" kern="100">
                        <a:effectLst/>
                        <a:latin typeface="新細明體"/>
                        <a:cs typeface="新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a:effectLst/>
                          <a:latin typeface="新細明體"/>
                          <a:cs typeface="新細明體"/>
                        </a:rPr>
                        <a:t>其他</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zh-TW" sz="1800" kern="100" dirty="0">
                          <a:effectLst/>
                          <a:latin typeface="新細明體"/>
                          <a:cs typeface="新細明體"/>
                        </a:rPr>
                        <a:t>盡量避免使用說明書禁語</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37947181"/>
      </p:ext>
    </p:extLst>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2708920"/>
            <a:ext cx="8229600" cy="1143000"/>
          </a:xfrm>
        </p:spPr>
        <p:txBody>
          <a:bodyPr/>
          <a:lstStyle/>
          <a:p>
            <a:r>
              <a:rPr lang="en-US" altLang="zh-TW" dirty="0" smtClean="0"/>
              <a:t>QUESTIONS?</a:t>
            </a:r>
            <a:endParaRPr kumimoji="1" lang="zh-TW" altLang="en-US" dirty="0"/>
          </a:p>
        </p:txBody>
      </p:sp>
      <p:sp>
        <p:nvSpPr>
          <p:cNvPr id="3" name="內容版面配置區 2"/>
          <p:cNvSpPr>
            <a:spLocks noGrp="1"/>
          </p:cNvSpPr>
          <p:nvPr>
            <p:ph idx="1"/>
          </p:nvPr>
        </p:nvSpPr>
        <p:spPr>
          <a:xfrm>
            <a:off x="2123728" y="4293096"/>
            <a:ext cx="8229600" cy="4686300"/>
          </a:xfrm>
        </p:spPr>
        <p:txBody>
          <a:bodyPr/>
          <a:lstStyle/>
          <a:p>
            <a:pPr marL="0" indent="0">
              <a:buNone/>
            </a:pPr>
            <a:r>
              <a:rPr kumimoji="1" lang="en-US" altLang="zh-TW" dirty="0" smtClean="0"/>
              <a:t>Email: </a:t>
            </a:r>
            <a:r>
              <a:rPr kumimoji="1" lang="en-US" altLang="zh-TW" dirty="0" err="1" smtClean="0"/>
              <a:t>al@mail.fblaw.com.tw</a:t>
            </a:r>
            <a:endParaRPr kumimoji="1"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75</a:t>
            </a:fld>
            <a:endParaRPr lang="zh-TW" altLang="en-US"/>
          </a:p>
        </p:txBody>
      </p:sp>
    </p:spTree>
    <p:extLst>
      <p:ext uri="{BB962C8B-B14F-4D97-AF65-F5344CB8AC3E}">
        <p14:creationId xmlns:p14="http://schemas.microsoft.com/office/powerpoint/2010/main" val="2403157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侵</a:t>
            </a:r>
            <a:r>
              <a:rPr lang="zh-TW" altLang="en-US" dirty="0" smtClean="0"/>
              <a:t>權判斷</a:t>
            </a: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8</a:t>
            </a:fld>
            <a:endParaRPr lang="zh-TW" altLang="en-US"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177811"/>
            <a:ext cx="6336704" cy="66801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文字方塊 4"/>
          <p:cNvSpPr txBox="1"/>
          <p:nvPr/>
        </p:nvSpPr>
        <p:spPr>
          <a:xfrm>
            <a:off x="6156176" y="5229200"/>
            <a:ext cx="2592288" cy="954107"/>
          </a:xfrm>
          <a:prstGeom prst="rect">
            <a:avLst/>
          </a:prstGeom>
          <a:noFill/>
        </p:spPr>
        <p:txBody>
          <a:bodyPr wrap="square" rtlCol="0">
            <a:spAutoFit/>
          </a:bodyPr>
          <a:lstStyle/>
          <a:p>
            <a:r>
              <a:rPr lang="zh-TW" altLang="en-US" sz="2800" dirty="0" smtClean="0"/>
              <a:t>專利侵害鑑定流程圖</a:t>
            </a:r>
            <a:endParaRPr lang="zh-TW" altLang="en-US" sz="2800" dirty="0"/>
          </a:p>
        </p:txBody>
      </p:sp>
      <p:sp>
        <p:nvSpPr>
          <p:cNvPr id="7" name="橢圓 6"/>
          <p:cNvSpPr/>
          <p:nvPr/>
        </p:nvSpPr>
        <p:spPr>
          <a:xfrm>
            <a:off x="1187624" y="225109"/>
            <a:ext cx="1008112" cy="442877"/>
          </a:xfrm>
          <a:prstGeom prst="ellipse">
            <a:avLst/>
          </a:prstGeom>
          <a:no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 name="橢圓 7"/>
          <p:cNvSpPr/>
          <p:nvPr/>
        </p:nvSpPr>
        <p:spPr>
          <a:xfrm>
            <a:off x="1043608" y="996494"/>
            <a:ext cx="1152128" cy="432048"/>
          </a:xfrm>
          <a:prstGeom prst="ellipse">
            <a:avLst/>
          </a:prstGeom>
          <a:no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75814794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7504" y="274638"/>
            <a:ext cx="8579296" cy="1143000"/>
          </a:xfrm>
        </p:spPr>
        <p:txBody>
          <a:bodyPr>
            <a:normAutofit fontScale="90000"/>
          </a:bodyPr>
          <a:lstStyle/>
          <a:p>
            <a:r>
              <a:rPr lang="zh-TW" altLang="en-US" dirty="0" smtClean="0"/>
              <a:t>侵權判斷的基礎：申請專利範圍解釋</a:t>
            </a:r>
            <a:endParaRPr lang="zh-TW" altLang="en-US" dirty="0"/>
          </a:p>
        </p:txBody>
      </p:sp>
      <p:sp>
        <p:nvSpPr>
          <p:cNvPr id="3" name="內容版面配置區 2"/>
          <p:cNvSpPr>
            <a:spLocks noGrp="1"/>
          </p:cNvSpPr>
          <p:nvPr>
            <p:ph idx="1"/>
          </p:nvPr>
        </p:nvSpPr>
        <p:spPr/>
        <p:txBody>
          <a:bodyPr>
            <a:normAutofit/>
          </a:bodyPr>
          <a:lstStyle/>
          <a:p>
            <a:r>
              <a:rPr lang="zh-TW" altLang="en-US" dirty="0" smtClean="0"/>
              <a:t>申請專利範圍解釋之依據：</a:t>
            </a:r>
            <a:endParaRPr lang="en-US" altLang="zh-TW" dirty="0" smtClean="0"/>
          </a:p>
          <a:p>
            <a:pPr lvl="1"/>
            <a:r>
              <a:rPr lang="zh-TW" altLang="en-US" dirty="0" smtClean="0"/>
              <a:t>內部證據：</a:t>
            </a:r>
            <a:endParaRPr lang="en-US" altLang="zh-TW" dirty="0" smtClean="0"/>
          </a:p>
          <a:p>
            <a:pPr lvl="2"/>
            <a:r>
              <a:rPr lang="zh-TW" altLang="en-US" b="1" u="sng" dirty="0"/>
              <a:t>請求</a:t>
            </a:r>
            <a:r>
              <a:rPr lang="zh-TW" altLang="en-US" b="1" u="sng" dirty="0" smtClean="0"/>
              <a:t>項文字、發明說明、圖式</a:t>
            </a:r>
            <a:r>
              <a:rPr lang="zh-TW" altLang="en-US" dirty="0" smtClean="0"/>
              <a:t>、申請歷史檔案</a:t>
            </a:r>
            <a:endParaRPr lang="en-US" altLang="zh-TW" dirty="0" smtClean="0"/>
          </a:p>
          <a:p>
            <a:pPr lvl="1"/>
            <a:r>
              <a:rPr lang="zh-TW" altLang="en-US" dirty="0"/>
              <a:t>外部</a:t>
            </a:r>
            <a:r>
              <a:rPr lang="zh-TW" altLang="en-US" dirty="0" smtClean="0"/>
              <a:t>證據：</a:t>
            </a:r>
            <a:endParaRPr lang="en-US" altLang="zh-TW" dirty="0" smtClean="0"/>
          </a:p>
          <a:p>
            <a:pPr lvl="2"/>
            <a:r>
              <a:rPr lang="zh-TW" altLang="en-US" dirty="0"/>
              <a:t>其他</a:t>
            </a:r>
            <a:r>
              <a:rPr lang="zh-TW" altLang="en-US" dirty="0" smtClean="0"/>
              <a:t>專利、相關前案、專家學者權威著作、字典、工具書、教科書</a:t>
            </a:r>
            <a:endParaRPr lang="en-US" altLang="zh-TW" dirty="0" smtClean="0"/>
          </a:p>
          <a:p>
            <a:pPr lvl="1"/>
            <a:r>
              <a:rPr lang="zh-TW" altLang="en-US" dirty="0" smtClean="0"/>
              <a:t>證據強度：</a:t>
            </a:r>
            <a:endParaRPr lang="en-US" altLang="zh-TW" dirty="0" smtClean="0"/>
          </a:p>
          <a:p>
            <a:pPr lvl="2"/>
            <a:r>
              <a:rPr lang="zh-TW" altLang="en-US" dirty="0"/>
              <a:t>內部</a:t>
            </a:r>
            <a:r>
              <a:rPr lang="zh-TW" altLang="en-US" dirty="0" smtClean="0"/>
              <a:t>證據</a:t>
            </a:r>
            <a:r>
              <a:rPr lang="en-US" altLang="zh-TW" dirty="0" smtClean="0"/>
              <a:t>&gt;</a:t>
            </a:r>
            <a:r>
              <a:rPr lang="zh-TW" altLang="en-US" dirty="0" smtClean="0"/>
              <a:t>外部證據：公示原則</a:t>
            </a:r>
            <a:endParaRPr lang="en-US" altLang="zh-TW" dirty="0" smtClean="0"/>
          </a:p>
          <a:p>
            <a:pPr lvl="2"/>
            <a:r>
              <a:rPr lang="zh-TW" altLang="en-US" dirty="0"/>
              <a:t>內部</a:t>
            </a:r>
            <a:r>
              <a:rPr lang="zh-TW" altLang="en-US" dirty="0" smtClean="0"/>
              <a:t>證據足夠，無需考慮外部</a:t>
            </a:r>
            <a:r>
              <a:rPr lang="zh-TW" altLang="en-US" dirty="0"/>
              <a:t>證據</a:t>
            </a:r>
            <a:endParaRPr lang="en-US" altLang="zh-TW" dirty="0" smtClean="0"/>
          </a:p>
          <a:p>
            <a:pPr lvl="2"/>
            <a:r>
              <a:rPr lang="zh-TW" altLang="en-US" dirty="0" smtClean="0"/>
              <a:t>衝突、不一致：優先採用內部證據</a:t>
            </a:r>
            <a:endParaRPr lang="zh-TW" altLang="en-US" dirty="0"/>
          </a:p>
        </p:txBody>
      </p:sp>
      <p:sp>
        <p:nvSpPr>
          <p:cNvPr id="4" name="投影片編號版面配置區 3"/>
          <p:cNvSpPr>
            <a:spLocks noGrp="1"/>
          </p:cNvSpPr>
          <p:nvPr>
            <p:ph type="sldNum" sz="quarter" idx="12"/>
          </p:nvPr>
        </p:nvSpPr>
        <p:spPr/>
        <p:txBody>
          <a:bodyPr/>
          <a:lstStyle/>
          <a:p>
            <a:fld id="{D9FE90B6-C6A9-46DD-9D3C-83B53CE74CE9}" type="slidenum">
              <a:rPr lang="zh-TW" altLang="en-US" smtClean="0"/>
              <a:pPr/>
              <a:t>9</a:t>
            </a:fld>
            <a:endParaRPr lang="zh-TW" altLang="en-US"/>
          </a:p>
        </p:txBody>
      </p:sp>
    </p:spTree>
    <p:extLst>
      <p:ext uri="{BB962C8B-B14F-4D97-AF65-F5344CB8AC3E}">
        <p14:creationId xmlns:p14="http://schemas.microsoft.com/office/powerpoint/2010/main" val="199869029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寰灜法律事務所">
  <a:themeElements>
    <a:clrScheme name="暗香撲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暗香撲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暗香撲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寰灜法律事務所.thmx</Template>
  <TotalTime>1606</TotalTime>
  <Words>3913</Words>
  <Application>Microsoft Macintosh PowerPoint</Application>
  <PresentationFormat>如螢幕大小 (4:3)</PresentationFormat>
  <Paragraphs>881</Paragraphs>
  <Slides>75</Slides>
  <Notes>7</Notes>
  <HiddenSlides>0</HiddenSlides>
  <MMClips>0</MMClips>
  <ScaleCrop>false</ScaleCrop>
  <HeadingPairs>
    <vt:vector size="4" baseType="variant">
      <vt:variant>
        <vt:lpstr>佈景主題</vt:lpstr>
      </vt:variant>
      <vt:variant>
        <vt:i4>1</vt:i4>
      </vt:variant>
      <vt:variant>
        <vt:lpstr>投影片標題</vt:lpstr>
      </vt:variant>
      <vt:variant>
        <vt:i4>75</vt:i4>
      </vt:variant>
    </vt:vector>
  </HeadingPairs>
  <TitlesOfParts>
    <vt:vector size="76" baseType="lpstr">
      <vt:lpstr>寰灜法律事務所</vt:lpstr>
      <vt:lpstr>發明人如何檢視並審核事務所撰寫之專利申請文件，必要的checklist有哪些?</vt:lpstr>
      <vt:lpstr>大綱</vt:lpstr>
      <vt:lpstr>前言：專利申請文件基本概念</vt:lpstr>
      <vt:lpstr>專利制度概論</vt:lpstr>
      <vt:lpstr>專利權</vt:lpstr>
      <vt:lpstr>專利申請文件簡介</vt:lpstr>
      <vt:lpstr>有效性判斷</vt:lpstr>
      <vt:lpstr>侵權判斷</vt:lpstr>
      <vt:lpstr>侵權判斷的基礎：申請專利範圍解釋</vt:lpstr>
      <vt:lpstr>專利文件的閱讀者</vt:lpstr>
      <vt:lpstr>一般性檢查重點</vt:lpstr>
      <vt:lpstr>保護範圍確認</vt:lpstr>
      <vt:lpstr>技術內容確認</vt:lpstr>
      <vt:lpstr>申請專利範圍(請求項)注意事項 </vt:lpstr>
      <vt:lpstr>請求項之形式</vt:lpstr>
      <vt:lpstr>常見請求項1：二段式請求項</vt:lpstr>
      <vt:lpstr>常見請求項1：二段式請求項</vt:lpstr>
      <vt:lpstr>常見請求項2：組合式請求項</vt:lpstr>
      <vt:lpstr>常見請求項2：組合式請求項</vt:lpstr>
      <vt:lpstr>獨立項注意事項</vt:lpstr>
      <vt:lpstr>如何從一個實施例變成一個適當的獨立項 </vt:lpstr>
      <vt:lpstr>如何從一個實施例變成一個適當的獨立項 (cont.)</vt:lpstr>
      <vt:lpstr>如何從一個實施例變成一個適當的獨立項 (cont.)</vt:lpstr>
      <vt:lpstr>如何從一個實施例變成一個適當的獨立項 </vt:lpstr>
      <vt:lpstr>增加請求項的深度</vt:lpstr>
      <vt:lpstr>增加請求項的廣度</vt:lpstr>
      <vt:lpstr>附屬項注意事項</vt:lpstr>
      <vt:lpstr>依附邏輯是否正確？</vt:lpstr>
      <vt:lpstr>是否有多項附屬多項之情況？</vt:lpstr>
      <vt:lpstr>是否為有價值的附屬項？</vt:lpstr>
      <vt:lpstr>請求項其他注意事項</vt:lpstr>
      <vt:lpstr>用字</vt:lpstr>
      <vt:lpstr>條件範圍</vt:lpstr>
      <vt:lpstr>條件範圍</vt:lpstr>
      <vt:lpstr>條件範圍</vt:lpstr>
      <vt:lpstr>避免不明確的表達方式</vt:lpstr>
      <vt:lpstr>避免不明確的表達方式</vt:lpstr>
      <vt:lpstr>技術描述的正確性及一致性</vt:lpstr>
      <vt:lpstr>說明書及圖式注意事項</vt:lpstr>
      <vt:lpstr>專利說明書架構</vt:lpstr>
      <vt:lpstr>發明名稱</vt:lpstr>
      <vt:lpstr>技術領域</vt:lpstr>
      <vt:lpstr>先前技術</vt:lpstr>
      <vt:lpstr>先前技術</vt:lpstr>
      <vt:lpstr>發明內容</vt:lpstr>
      <vt:lpstr>發明內容</vt:lpstr>
      <vt:lpstr>實施方式 (embodiments)</vt:lpstr>
      <vt:lpstr>實施方式 (embodiments)</vt:lpstr>
      <vt:lpstr>實施方式 (embodiments)</vt:lpstr>
      <vt:lpstr>可據以實現之說明</vt:lpstr>
      <vt:lpstr>可據以實現之說明</vt:lpstr>
      <vt:lpstr>支持申請專利範圍之說明</vt:lpstr>
      <vt:lpstr>實施方式注意事項</vt:lpstr>
      <vt:lpstr>實施方式注意事項</vt:lpstr>
      <vt:lpstr>實施方式注意事項</vt:lpstr>
      <vt:lpstr>實施方式注意事項</vt:lpstr>
      <vt:lpstr>圖式</vt:lpstr>
      <vt:lpstr>圖式</vt:lpstr>
      <vt:lpstr>圖式</vt:lpstr>
      <vt:lpstr>圖式</vt:lpstr>
      <vt:lpstr>圖式簡單說明</vt:lpstr>
      <vt:lpstr>圖式</vt:lpstr>
      <vt:lpstr>說明書禁語</vt:lpstr>
      <vt:lpstr>美國實務注意事項 </vt:lpstr>
      <vt:lpstr>美國：專利適格性</vt:lpstr>
      <vt:lpstr>美國：專利適格性</vt:lpstr>
      <vt:lpstr>美國專利標的適格性之判斷流程</vt:lpstr>
      <vt:lpstr>美國專利標的適格性之判斷流程</vt:lpstr>
      <vt:lpstr>美國：手段功能用語</vt:lpstr>
      <vt:lpstr>美國：手段功能用語</vt:lpstr>
      <vt:lpstr>美國：手段功能用語</vt:lpstr>
      <vt:lpstr>建議的checklist </vt:lpstr>
      <vt:lpstr>PowerPoint 簡報</vt:lpstr>
      <vt:lpstr>PowerPoint 簡報</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發明人如何檢視並審核事務所撰寫之專利說明書，必要的checklist有哪些?</dc:title>
  <dc:creator>Grace</dc:creator>
  <cp:lastModifiedBy>al Tung</cp:lastModifiedBy>
  <cp:revision>284</cp:revision>
  <dcterms:created xsi:type="dcterms:W3CDTF">2016-04-24T12:38:47Z</dcterms:created>
  <dcterms:modified xsi:type="dcterms:W3CDTF">2016-04-26T15:35:09Z</dcterms:modified>
</cp:coreProperties>
</file>